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omfortaa SemiBold"/>
      <p:regular r:id="rId21"/>
      <p:bold r:id="rId22"/>
    </p:embeddedFont>
    <p:embeddedFont>
      <p:font typeface="Lexend ExtraBold"/>
      <p:bold r:id="rId23"/>
    </p:embeddedFont>
    <p:embeddedFont>
      <p:font typeface="Lexend"/>
      <p:regular r:id="rId24"/>
      <p:bold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omfortaaSemiBold-bold.fntdata"/><Relationship Id="rId21" Type="http://schemas.openxmlformats.org/officeDocument/2006/relationships/font" Target="fonts/ComfortaaSemiBold-regular.fntdata"/><Relationship Id="rId24" Type="http://schemas.openxmlformats.org/officeDocument/2006/relationships/font" Target="fonts/Lexend-regular.fntdata"/><Relationship Id="rId23" Type="http://schemas.openxmlformats.org/officeDocument/2006/relationships/font" Target="fonts/Lexend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regular.fntdata"/><Relationship Id="rId25" Type="http://schemas.openxmlformats.org/officeDocument/2006/relationships/font" Target="fonts/Lexend-bold.fntdata"/><Relationship Id="rId27"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9bd27b77e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9bd27b77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9e024a6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9e024a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9e024a6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9e024a6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9e024a6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9e024a6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9e024a6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9e024a6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9bd27b77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9bd27b77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9bd27b77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9bd27b77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9bd27b77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9bd27b77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9bd27b77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9bd27b77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9bd27b77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9bd27b77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9bd27b77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e9bd27b77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9bd27b77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9bd27b77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9bd27b77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9bd27b77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9bd27b77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9bd27b77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abhishek.singh_2022@ltce.in" TargetMode="External"/><Relationship Id="rId11"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hyperlink" Target="mailto:abhishek.singh_2022@ltce.in" TargetMode="External"/><Relationship Id="rId6" Type="http://schemas.openxmlformats.org/officeDocument/2006/relationships/hyperlink" Target="mailto:ayush.bhomia_2022@ltce.in" TargetMode="External"/><Relationship Id="rId7" Type="http://schemas.openxmlformats.org/officeDocument/2006/relationships/hyperlink" Target="mailto:shlok.adhau_2022@ltce.in" TargetMode="External"/><Relationship Id="rId8" Type="http://schemas.openxmlformats.org/officeDocument/2006/relationships/hyperlink" Target="mailto:nishad.satav_2022@ltce.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github.com/plotly/datasets/blob/master/diabetes.cs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us-south.ml.cloud.ibm.com/ml/v4/deployments/60ad5470-6dc8-4553-94d2-f761a6c4dd9d/predictions?version=2021-05-01" TargetMode="External"/><Relationship Id="rId5" Type="http://schemas.openxmlformats.org/officeDocument/2006/relationships/hyperlink" Target="https://us-south.ml.cloud.ibm.com/ml/v4/deployments/sma/predictions?version=2021-05-01" TargetMode="External"/><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612375" y="53400"/>
            <a:ext cx="1531625" cy="5090100"/>
          </a:xfrm>
          <a:prstGeom prst="rect">
            <a:avLst/>
          </a:prstGeom>
          <a:noFill/>
          <a:ln>
            <a:noFill/>
          </a:ln>
        </p:spPr>
      </p:pic>
      <p:sp>
        <p:nvSpPr>
          <p:cNvPr id="55" name="Google Shape;55;p13"/>
          <p:cNvSpPr txBox="1"/>
          <p:nvPr>
            <p:ph type="ctrTitle"/>
          </p:nvPr>
        </p:nvSpPr>
        <p:spPr>
          <a:xfrm>
            <a:off x="91250" y="1070825"/>
            <a:ext cx="8020800" cy="4005900"/>
          </a:xfrm>
          <a:prstGeom prst="rect">
            <a:avLst/>
          </a:prstGeom>
        </p:spPr>
        <p:txBody>
          <a:bodyPr anchorCtr="0" anchor="b" bIns="91425" lIns="90000" spcFirstLastPara="1" rIns="91425" wrap="square" tIns="91425">
            <a:normAutofit fontScale="90000"/>
          </a:bodyPr>
          <a:lstStyle/>
          <a:p>
            <a:pPr indent="-809999" lvl="0" marL="809999" marR="0" rtl="0" algn="l">
              <a:lnSpc>
                <a:spcPct val="115000"/>
              </a:lnSpc>
              <a:spcBef>
                <a:spcPts val="1200"/>
              </a:spcBef>
              <a:spcAft>
                <a:spcPts val="0"/>
              </a:spcAft>
              <a:buNone/>
            </a:pPr>
            <a:r>
              <a:rPr lang="en-GB" sz="2400">
                <a:latin typeface="Lexend ExtraBold"/>
                <a:ea typeface="Lexend ExtraBold"/>
                <a:cs typeface="Lexend ExtraBold"/>
                <a:sym typeface="Lexend ExtraBold"/>
              </a:rPr>
              <a:t>Title: </a:t>
            </a:r>
            <a:r>
              <a:rPr lang="en-GB" sz="2400">
                <a:latin typeface="Lexend ExtraBold"/>
                <a:ea typeface="Lexend ExtraBold"/>
                <a:cs typeface="Lexend ExtraBold"/>
                <a:sym typeface="Lexend ExtraBold"/>
              </a:rPr>
              <a:t>Development of a Predictive Model for Early Detection of Diabetes Using Machine Learning</a:t>
            </a:r>
            <a:endParaRPr sz="2400">
              <a:latin typeface="Lexend ExtraBold"/>
              <a:ea typeface="Lexend ExtraBold"/>
              <a:cs typeface="Lexend ExtraBold"/>
              <a:sym typeface="Lexend ExtraBold"/>
            </a:endParaRPr>
          </a:p>
          <a:p>
            <a:pPr indent="-337185" lvl="0" marL="719999" rtl="0" algn="just">
              <a:lnSpc>
                <a:spcPct val="150000"/>
              </a:lnSpc>
              <a:spcBef>
                <a:spcPts val="1200"/>
              </a:spcBef>
              <a:spcAft>
                <a:spcPts val="0"/>
              </a:spcAft>
              <a:buSzPct val="100000"/>
              <a:buFont typeface="Comfortaa SemiBold"/>
              <a:buChar char="●"/>
            </a:pPr>
            <a:r>
              <a:rPr lang="en-GB" sz="1900">
                <a:latin typeface="Comfortaa SemiBold"/>
                <a:ea typeface="Comfortaa SemiBold"/>
                <a:cs typeface="Comfortaa SemiBold"/>
                <a:sym typeface="Comfortaa SemiBold"/>
              </a:rPr>
              <a:t>Subtitle: Leveraging IBM Cloud and Watson Studio</a:t>
            </a:r>
            <a:endParaRPr sz="1900">
              <a:latin typeface="Comfortaa SemiBold"/>
              <a:ea typeface="Comfortaa SemiBold"/>
              <a:cs typeface="Comfortaa SemiBold"/>
              <a:sym typeface="Comfortaa SemiBold"/>
            </a:endParaRPr>
          </a:p>
          <a:p>
            <a:pPr indent="-337185" lvl="0" marL="719999" rtl="0" algn="just">
              <a:lnSpc>
                <a:spcPct val="150000"/>
              </a:lnSpc>
              <a:spcBef>
                <a:spcPts val="0"/>
              </a:spcBef>
              <a:spcAft>
                <a:spcPts val="0"/>
              </a:spcAft>
              <a:buSzPct val="100000"/>
              <a:buFont typeface="Comfortaa SemiBold"/>
              <a:buChar char="●"/>
            </a:pPr>
            <a:r>
              <a:rPr lang="en-GB" sz="1900">
                <a:latin typeface="Comfortaa SemiBold"/>
                <a:ea typeface="Comfortaa SemiBold"/>
                <a:cs typeface="Comfortaa SemiBold"/>
                <a:sym typeface="Comfortaa SemiBold"/>
              </a:rPr>
              <a:t>Presented by: CodeCrafters</a:t>
            </a:r>
            <a:endParaRPr sz="1900">
              <a:latin typeface="Comfortaa SemiBold"/>
              <a:ea typeface="Comfortaa SemiBold"/>
              <a:cs typeface="Comfortaa SemiBold"/>
              <a:sym typeface="Comfortaa SemiBold"/>
            </a:endParaRPr>
          </a:p>
          <a:p>
            <a:pPr indent="-337185" lvl="0" marL="719999" rtl="0" algn="just">
              <a:lnSpc>
                <a:spcPct val="150000"/>
              </a:lnSpc>
              <a:spcBef>
                <a:spcPts val="0"/>
              </a:spcBef>
              <a:spcAft>
                <a:spcPts val="0"/>
              </a:spcAft>
              <a:buSzPct val="100000"/>
              <a:buFont typeface="Comfortaa SemiBold"/>
              <a:buChar char="●"/>
            </a:pPr>
            <a:r>
              <a:rPr lang="en-GB" sz="1900">
                <a:latin typeface="Comfortaa SemiBold"/>
                <a:ea typeface="Comfortaa SemiBold"/>
                <a:cs typeface="Comfortaa SemiBold"/>
                <a:sym typeface="Comfortaa SemiBold"/>
              </a:rPr>
              <a:t>Group Members:  </a:t>
            </a:r>
            <a:endParaRPr sz="1900">
              <a:latin typeface="Comfortaa SemiBold"/>
              <a:ea typeface="Comfortaa SemiBold"/>
              <a:cs typeface="Comfortaa SemiBold"/>
              <a:sym typeface="Comfortaa SemiBold"/>
            </a:endParaRPr>
          </a:p>
          <a:p>
            <a:pPr indent="-337185" lvl="3" marL="3329999" rtl="0" algn="just">
              <a:lnSpc>
                <a:spcPct val="150000"/>
              </a:lnSpc>
              <a:spcBef>
                <a:spcPts val="0"/>
              </a:spcBef>
              <a:spcAft>
                <a:spcPts val="0"/>
              </a:spcAft>
              <a:buSzPct val="100000"/>
              <a:buFont typeface="Comfortaa SemiBold"/>
              <a:buAutoNum type="arabicPeriod"/>
            </a:pPr>
            <a:r>
              <a:rPr lang="en-GB" sz="1900">
                <a:uFill>
                  <a:noFill/>
                </a:uFill>
                <a:latin typeface="Comfortaa SemiBold"/>
                <a:ea typeface="Comfortaa SemiBold"/>
                <a:cs typeface="Comfortaa SemiBold"/>
                <a:sym typeface="Comfortaa SemiBold"/>
                <a:hlinkClick r:id="rId4"/>
              </a:rPr>
              <a:t>Abhishek Singh</a:t>
            </a:r>
            <a:r>
              <a:rPr lang="en-GB" sz="1900">
                <a:solidFill>
                  <a:schemeClr val="hlink"/>
                </a:solidFill>
                <a:uFill>
                  <a:noFill/>
                </a:uFill>
                <a:latin typeface="Comfortaa SemiBold"/>
                <a:ea typeface="Comfortaa SemiBold"/>
                <a:cs typeface="Comfortaa SemiBold"/>
                <a:sym typeface="Comfortaa SemiBold"/>
                <a:hlinkClick r:id="rId5"/>
              </a:rPr>
              <a:t> </a:t>
            </a:r>
            <a:endParaRPr sz="1900">
              <a:latin typeface="Comfortaa SemiBold"/>
              <a:ea typeface="Comfortaa SemiBold"/>
              <a:cs typeface="Comfortaa SemiBold"/>
              <a:sym typeface="Comfortaa SemiBold"/>
            </a:endParaRPr>
          </a:p>
          <a:p>
            <a:pPr indent="-337185" lvl="3" marL="3329999" rtl="0" algn="just">
              <a:lnSpc>
                <a:spcPct val="150000"/>
              </a:lnSpc>
              <a:spcBef>
                <a:spcPts val="0"/>
              </a:spcBef>
              <a:spcAft>
                <a:spcPts val="0"/>
              </a:spcAft>
              <a:buSzPct val="100000"/>
              <a:buFont typeface="Comfortaa SemiBold"/>
              <a:buAutoNum type="arabicPeriod"/>
            </a:pPr>
            <a:r>
              <a:rPr lang="en-GB" sz="1900">
                <a:uFill>
                  <a:noFill/>
                </a:uFill>
                <a:latin typeface="Comfortaa SemiBold"/>
                <a:ea typeface="Comfortaa SemiBold"/>
                <a:cs typeface="Comfortaa SemiBold"/>
                <a:sym typeface="Comfortaa SemiBold"/>
                <a:hlinkClick r:id="rId6"/>
              </a:rPr>
              <a:t>Ayush Bhomia</a:t>
            </a:r>
            <a:endParaRPr sz="1900">
              <a:latin typeface="Comfortaa SemiBold"/>
              <a:ea typeface="Comfortaa SemiBold"/>
              <a:cs typeface="Comfortaa SemiBold"/>
              <a:sym typeface="Comfortaa SemiBold"/>
            </a:endParaRPr>
          </a:p>
          <a:p>
            <a:pPr indent="-337185" lvl="3" marL="3329999" rtl="0" algn="just">
              <a:lnSpc>
                <a:spcPct val="150000"/>
              </a:lnSpc>
              <a:spcBef>
                <a:spcPts val="0"/>
              </a:spcBef>
              <a:spcAft>
                <a:spcPts val="0"/>
              </a:spcAft>
              <a:buSzPct val="100000"/>
              <a:buFont typeface="Comfortaa SemiBold"/>
              <a:buAutoNum type="arabicPeriod"/>
            </a:pPr>
            <a:r>
              <a:rPr lang="en-GB" sz="1900">
                <a:uFill>
                  <a:noFill/>
                </a:uFill>
                <a:latin typeface="Comfortaa SemiBold"/>
                <a:ea typeface="Comfortaa SemiBold"/>
                <a:cs typeface="Comfortaa SemiBold"/>
                <a:sym typeface="Comfortaa SemiBold"/>
                <a:hlinkClick r:id="rId7"/>
              </a:rPr>
              <a:t>Shlok Adhau</a:t>
            </a:r>
            <a:endParaRPr sz="1900">
              <a:latin typeface="Comfortaa SemiBold"/>
              <a:ea typeface="Comfortaa SemiBold"/>
              <a:cs typeface="Comfortaa SemiBold"/>
              <a:sym typeface="Comfortaa SemiBold"/>
            </a:endParaRPr>
          </a:p>
          <a:p>
            <a:pPr indent="-337185" lvl="3" marL="3329999" rtl="0" algn="just">
              <a:lnSpc>
                <a:spcPct val="150000"/>
              </a:lnSpc>
              <a:spcBef>
                <a:spcPts val="0"/>
              </a:spcBef>
              <a:spcAft>
                <a:spcPts val="0"/>
              </a:spcAft>
              <a:buSzPct val="100000"/>
              <a:buFont typeface="Comfortaa SemiBold"/>
              <a:buAutoNum type="arabicPeriod"/>
            </a:pPr>
            <a:r>
              <a:rPr lang="en-GB" sz="1900">
                <a:uFill>
                  <a:noFill/>
                </a:uFill>
                <a:latin typeface="Comfortaa SemiBold"/>
                <a:ea typeface="Comfortaa SemiBold"/>
                <a:cs typeface="Comfortaa SemiBold"/>
                <a:sym typeface="Comfortaa SemiBold"/>
                <a:hlinkClick r:id="rId8"/>
              </a:rPr>
              <a:t>Nishad Satav</a:t>
            </a:r>
            <a:endParaRPr sz="1900">
              <a:latin typeface="Comfortaa SemiBold"/>
              <a:ea typeface="Comfortaa SemiBold"/>
              <a:cs typeface="Comfortaa SemiBold"/>
              <a:sym typeface="Comfortaa SemiBold"/>
            </a:endParaRPr>
          </a:p>
          <a:p>
            <a:pPr indent="-337185" lvl="0" marL="719999" rtl="0" algn="just">
              <a:lnSpc>
                <a:spcPct val="150000"/>
              </a:lnSpc>
              <a:spcBef>
                <a:spcPts val="0"/>
              </a:spcBef>
              <a:spcAft>
                <a:spcPts val="0"/>
              </a:spcAft>
              <a:buSzPct val="100000"/>
              <a:buFont typeface="Comfortaa SemiBold"/>
              <a:buChar char="●"/>
            </a:pPr>
            <a:r>
              <a:rPr lang="en-GB" sz="1900">
                <a:latin typeface="Comfortaa SemiBold"/>
                <a:ea typeface="Comfortaa SemiBold"/>
                <a:cs typeface="Comfortaa SemiBold"/>
                <a:sym typeface="Comfortaa SemiBold"/>
              </a:rPr>
              <a:t>College: Lokmanya Tilak College of Engineering</a:t>
            </a:r>
            <a:endParaRPr sz="1900">
              <a:latin typeface="Comfortaa SemiBold"/>
              <a:ea typeface="Comfortaa SemiBold"/>
              <a:cs typeface="Comfortaa SemiBold"/>
              <a:sym typeface="Comfortaa SemiBold"/>
            </a:endParaRPr>
          </a:p>
        </p:txBody>
      </p:sp>
      <p:sp>
        <p:nvSpPr>
          <p:cNvPr id="56" name="Google Shape;56;p13"/>
          <p:cNvSpPr txBox="1"/>
          <p:nvPr/>
        </p:nvSpPr>
        <p:spPr>
          <a:xfrm>
            <a:off x="311700" y="220425"/>
            <a:ext cx="6231000" cy="661200"/>
          </a:xfrm>
          <a:prstGeom prst="rect">
            <a:avLst/>
          </a:prstGeom>
          <a:noFill/>
          <a:ln cap="flat" cmpd="sng" w="38100">
            <a:solidFill>
              <a:srgbClr val="1D68A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solidFill>
                  <a:schemeClr val="dk2"/>
                </a:solidFill>
                <a:latin typeface="Lexend"/>
                <a:ea typeface="Lexend"/>
                <a:cs typeface="Lexend"/>
                <a:sym typeface="Lexend"/>
              </a:rPr>
              <a:t>IBM AI-ML Internship Project</a:t>
            </a:r>
            <a:endParaRPr b="1" sz="2800">
              <a:solidFill>
                <a:schemeClr val="dk2"/>
              </a:solidFill>
              <a:latin typeface="Lexend"/>
              <a:ea typeface="Lexend"/>
              <a:cs typeface="Lexend"/>
              <a:sym typeface="Lexend"/>
            </a:endParaRPr>
          </a:p>
        </p:txBody>
      </p:sp>
      <p:pic>
        <p:nvPicPr>
          <p:cNvPr id="57" name="Google Shape;57;p13"/>
          <p:cNvPicPr preferRelativeResize="0"/>
          <p:nvPr/>
        </p:nvPicPr>
        <p:blipFill>
          <a:blip r:embed="rId9">
            <a:alphaModFix/>
          </a:blip>
          <a:stretch>
            <a:fillRect/>
          </a:stretch>
        </p:blipFill>
        <p:spPr>
          <a:xfrm>
            <a:off x="7003513" y="295750"/>
            <a:ext cx="2140475" cy="775075"/>
          </a:xfrm>
          <a:prstGeom prst="rect">
            <a:avLst/>
          </a:prstGeom>
          <a:noFill/>
          <a:ln>
            <a:noFill/>
          </a:ln>
        </p:spPr>
      </p:pic>
      <p:pic>
        <p:nvPicPr>
          <p:cNvPr id="58" name="Google Shape;58;p13"/>
          <p:cNvPicPr preferRelativeResize="0"/>
          <p:nvPr/>
        </p:nvPicPr>
        <p:blipFill>
          <a:blip r:embed="rId10">
            <a:alphaModFix/>
          </a:blip>
          <a:stretch>
            <a:fillRect/>
          </a:stretch>
        </p:blipFill>
        <p:spPr>
          <a:xfrm>
            <a:off x="6868025" y="0"/>
            <a:ext cx="2275975" cy="376475"/>
          </a:xfrm>
          <a:prstGeom prst="rect">
            <a:avLst/>
          </a:prstGeom>
          <a:noFill/>
          <a:ln>
            <a:noFill/>
          </a:ln>
        </p:spPr>
      </p:pic>
      <p:pic>
        <p:nvPicPr>
          <p:cNvPr id="59" name="Google Shape;59;p13"/>
          <p:cNvPicPr preferRelativeResize="0"/>
          <p:nvPr/>
        </p:nvPicPr>
        <p:blipFill>
          <a:blip r:embed="rId11">
            <a:alphaModFix/>
          </a:blip>
          <a:stretch>
            <a:fillRect/>
          </a:stretch>
        </p:blipFill>
        <p:spPr>
          <a:xfrm>
            <a:off x="5303825" y="3170275"/>
            <a:ext cx="256500" cy="256500"/>
          </a:xfrm>
          <a:prstGeom prst="rect">
            <a:avLst/>
          </a:prstGeom>
          <a:noFill/>
          <a:ln>
            <a:noFill/>
          </a:ln>
        </p:spPr>
      </p:pic>
      <p:pic>
        <p:nvPicPr>
          <p:cNvPr id="60" name="Google Shape;60;p13"/>
          <p:cNvPicPr preferRelativeResize="0"/>
          <p:nvPr/>
        </p:nvPicPr>
        <p:blipFill>
          <a:blip r:embed="rId11">
            <a:alphaModFix/>
          </a:blip>
          <a:stretch>
            <a:fillRect/>
          </a:stretch>
        </p:blipFill>
        <p:spPr>
          <a:xfrm>
            <a:off x="5162325" y="3563150"/>
            <a:ext cx="256500" cy="256500"/>
          </a:xfrm>
          <a:prstGeom prst="rect">
            <a:avLst/>
          </a:prstGeom>
          <a:noFill/>
          <a:ln>
            <a:noFill/>
          </a:ln>
        </p:spPr>
      </p:pic>
      <p:pic>
        <p:nvPicPr>
          <p:cNvPr id="61" name="Google Shape;61;p13"/>
          <p:cNvPicPr preferRelativeResize="0"/>
          <p:nvPr/>
        </p:nvPicPr>
        <p:blipFill>
          <a:blip r:embed="rId11">
            <a:alphaModFix/>
          </a:blip>
          <a:stretch>
            <a:fillRect/>
          </a:stretch>
        </p:blipFill>
        <p:spPr>
          <a:xfrm>
            <a:off x="5047325" y="4343450"/>
            <a:ext cx="256500" cy="256500"/>
          </a:xfrm>
          <a:prstGeom prst="rect">
            <a:avLst/>
          </a:prstGeom>
          <a:noFill/>
          <a:ln>
            <a:noFill/>
          </a:ln>
        </p:spPr>
      </p:pic>
      <p:pic>
        <p:nvPicPr>
          <p:cNvPr id="62" name="Google Shape;62;p13"/>
          <p:cNvPicPr preferRelativeResize="0"/>
          <p:nvPr/>
        </p:nvPicPr>
        <p:blipFill rotWithShape="1">
          <a:blip r:embed="rId11">
            <a:alphaModFix/>
          </a:blip>
          <a:srcRect b="0" l="0" r="0" t="0"/>
          <a:stretch/>
        </p:blipFill>
        <p:spPr>
          <a:xfrm>
            <a:off x="4935800" y="3953300"/>
            <a:ext cx="256500" cy="25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FEC"/>
        </a:solidFill>
      </p:bgPr>
    </p:bg>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3406725" y="0"/>
            <a:ext cx="5737275" cy="5143501"/>
          </a:xfrm>
          <a:prstGeom prst="rect">
            <a:avLst/>
          </a:prstGeom>
          <a:noFill/>
          <a:ln>
            <a:noFill/>
          </a:ln>
        </p:spPr>
      </p:pic>
      <p:sp>
        <p:nvSpPr>
          <p:cNvPr id="129" name="Google Shape;129;p22"/>
          <p:cNvSpPr txBox="1"/>
          <p:nvPr>
            <p:ph type="title"/>
          </p:nvPr>
        </p:nvSpPr>
        <p:spPr>
          <a:xfrm>
            <a:off x="204825" y="15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Why It Will Work:</a:t>
            </a:r>
            <a:endParaRPr b="1">
              <a:latin typeface="Lexend"/>
              <a:ea typeface="Lexend"/>
              <a:cs typeface="Lexend"/>
              <a:sym typeface="Lexend"/>
            </a:endParaRPr>
          </a:p>
        </p:txBody>
      </p:sp>
      <p:sp>
        <p:nvSpPr>
          <p:cNvPr id="130" name="Google Shape;130;p22"/>
          <p:cNvSpPr txBox="1"/>
          <p:nvPr>
            <p:ph idx="1" type="body"/>
          </p:nvPr>
        </p:nvSpPr>
        <p:spPr>
          <a:xfrm>
            <a:off x="204825" y="8635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GB" sz="1300">
                <a:solidFill>
                  <a:schemeClr val="dk1"/>
                </a:solidFill>
                <a:highlight>
                  <a:srgbClr val="FCFFEC"/>
                </a:highlight>
                <a:latin typeface="Comfortaa"/>
                <a:ea typeface="Comfortaa"/>
                <a:cs typeface="Comfortaa"/>
                <a:sym typeface="Comfortaa"/>
              </a:rPr>
              <a:t>Data-Driven Insights:</a:t>
            </a:r>
            <a:endParaRPr b="1" sz="1300">
              <a:solidFill>
                <a:schemeClr val="dk1"/>
              </a:solidFill>
              <a:highlight>
                <a:srgbClr val="FCFFEC"/>
              </a:highlight>
              <a:latin typeface="Comfortaa"/>
              <a:ea typeface="Comfortaa"/>
              <a:cs typeface="Comfortaa"/>
              <a:sym typeface="Comfortaa"/>
            </a:endParaRPr>
          </a:p>
          <a:p>
            <a:pPr indent="-304800" lvl="0" marL="457200" rtl="0" algn="l">
              <a:lnSpc>
                <a:spcPct val="115000"/>
              </a:lnSpc>
              <a:spcBef>
                <a:spcPts val="1200"/>
              </a:spcBef>
              <a:spcAft>
                <a:spcPts val="0"/>
              </a:spcAft>
              <a:buClr>
                <a:schemeClr val="dk1"/>
              </a:buClr>
              <a:buSzPts val="1200"/>
              <a:buFont typeface="Comfortaa SemiBold"/>
              <a:buChar char="●"/>
            </a:pPr>
            <a:r>
              <a:rPr lang="en-GB" sz="1200">
                <a:solidFill>
                  <a:schemeClr val="dk1"/>
                </a:solidFill>
                <a:highlight>
                  <a:srgbClr val="FCFFEC"/>
                </a:highlight>
                <a:latin typeface="Comfortaa SemiBold"/>
                <a:ea typeface="Comfortaa SemiBold"/>
                <a:cs typeface="Comfortaa SemiBold"/>
                <a:sym typeface="Comfortaa SemiBold"/>
              </a:rPr>
              <a:t>Uses large, diverse datasets and advanced machine learning algorithms to capture comprehensive diabetes risk factors and uncover complex patterns missed by traditional methods.</a:t>
            </a:r>
            <a:endParaRPr sz="1200">
              <a:solidFill>
                <a:schemeClr val="dk1"/>
              </a:solidFill>
              <a:highlight>
                <a:srgbClr val="FCFFEC"/>
              </a:highlight>
              <a:latin typeface="Comfortaa SemiBold"/>
              <a:ea typeface="Comfortaa SemiBold"/>
              <a:cs typeface="Comfortaa SemiBold"/>
              <a:sym typeface="Comfortaa SemiBold"/>
            </a:endParaRPr>
          </a:p>
          <a:p>
            <a:pPr indent="0" lvl="0" marL="0" rtl="0" algn="l">
              <a:lnSpc>
                <a:spcPct val="100000"/>
              </a:lnSpc>
              <a:spcBef>
                <a:spcPts val="1200"/>
              </a:spcBef>
              <a:spcAft>
                <a:spcPts val="0"/>
              </a:spcAft>
              <a:buClr>
                <a:schemeClr val="dk1"/>
              </a:buClr>
              <a:buSzPts val="1100"/>
              <a:buFont typeface="Arial"/>
              <a:buNone/>
            </a:pPr>
            <a:r>
              <a:rPr b="1" lang="en-GB" sz="1300">
                <a:solidFill>
                  <a:schemeClr val="dk1"/>
                </a:solidFill>
                <a:highlight>
                  <a:srgbClr val="FCFFEC"/>
                </a:highlight>
                <a:latin typeface="Comfortaa"/>
                <a:ea typeface="Comfortaa"/>
                <a:cs typeface="Comfortaa"/>
                <a:sym typeface="Comfortaa"/>
              </a:rPr>
              <a:t>IBM Cloud and Watson Studio:</a:t>
            </a:r>
            <a:endParaRPr b="1" sz="1300">
              <a:solidFill>
                <a:schemeClr val="dk1"/>
              </a:solidFill>
              <a:highlight>
                <a:srgbClr val="FCFFEC"/>
              </a:highlight>
              <a:latin typeface="Comfortaa"/>
              <a:ea typeface="Comfortaa"/>
              <a:cs typeface="Comfortaa"/>
              <a:sym typeface="Comfortaa"/>
            </a:endParaRPr>
          </a:p>
          <a:p>
            <a:pPr indent="-304800" lvl="0" marL="457200" rtl="0" algn="l">
              <a:lnSpc>
                <a:spcPct val="115000"/>
              </a:lnSpc>
              <a:spcBef>
                <a:spcPts val="1200"/>
              </a:spcBef>
              <a:spcAft>
                <a:spcPts val="0"/>
              </a:spcAft>
              <a:buClr>
                <a:schemeClr val="dk1"/>
              </a:buClr>
              <a:buSzPts val="1200"/>
              <a:buFont typeface="Comfortaa SemiBold"/>
              <a:buChar char="●"/>
            </a:pPr>
            <a:r>
              <a:rPr lang="en-GB" sz="1200">
                <a:solidFill>
                  <a:schemeClr val="dk1"/>
                </a:solidFill>
                <a:highlight>
                  <a:srgbClr val="FCFFEC"/>
                </a:highlight>
                <a:latin typeface="Comfortaa SemiBold"/>
                <a:ea typeface="Comfortaa SemiBold"/>
                <a:cs typeface="Comfortaa SemiBold"/>
                <a:sym typeface="Comfortaa SemiBold"/>
              </a:rPr>
              <a:t>Provides a robust, scalable infrastructure for data processing, model training, and deployment, utilizing state-of-the-art tools to ensure high performance and reliability.</a:t>
            </a:r>
            <a:endParaRPr sz="1200">
              <a:solidFill>
                <a:schemeClr val="dk1"/>
              </a:solidFill>
              <a:highlight>
                <a:srgbClr val="FCFFEC"/>
              </a:highlight>
              <a:latin typeface="Comfortaa SemiBold"/>
              <a:ea typeface="Comfortaa SemiBold"/>
              <a:cs typeface="Comfortaa SemiBold"/>
              <a:sym typeface="Comfortaa SemiBold"/>
            </a:endParaRPr>
          </a:p>
          <a:p>
            <a:pPr indent="0" lvl="0" marL="0" rtl="0" algn="l">
              <a:lnSpc>
                <a:spcPct val="100000"/>
              </a:lnSpc>
              <a:spcBef>
                <a:spcPts val="1200"/>
              </a:spcBef>
              <a:spcAft>
                <a:spcPts val="0"/>
              </a:spcAft>
              <a:buClr>
                <a:schemeClr val="dk1"/>
              </a:buClr>
              <a:buSzPts val="1100"/>
              <a:buFont typeface="Arial"/>
              <a:buNone/>
            </a:pPr>
            <a:r>
              <a:rPr b="1" lang="en-GB" sz="1300">
                <a:solidFill>
                  <a:schemeClr val="dk1"/>
                </a:solidFill>
                <a:highlight>
                  <a:srgbClr val="FCFFEC"/>
                </a:highlight>
                <a:latin typeface="Comfortaa"/>
                <a:ea typeface="Comfortaa"/>
                <a:cs typeface="Comfortaa"/>
                <a:sym typeface="Comfortaa"/>
              </a:rPr>
              <a:t>Continuous Improvement:</a:t>
            </a:r>
            <a:endParaRPr b="1" sz="1300">
              <a:solidFill>
                <a:schemeClr val="dk1"/>
              </a:solidFill>
              <a:highlight>
                <a:srgbClr val="FCFFEC"/>
              </a:highlight>
              <a:latin typeface="Comfortaa"/>
              <a:ea typeface="Comfortaa"/>
              <a:cs typeface="Comfortaa"/>
              <a:sym typeface="Comfortaa"/>
            </a:endParaRPr>
          </a:p>
          <a:p>
            <a:pPr indent="-304800" lvl="0" marL="457200" rtl="0" algn="l">
              <a:lnSpc>
                <a:spcPct val="115000"/>
              </a:lnSpc>
              <a:spcBef>
                <a:spcPts val="1200"/>
              </a:spcBef>
              <a:spcAft>
                <a:spcPts val="0"/>
              </a:spcAft>
              <a:buClr>
                <a:schemeClr val="dk1"/>
              </a:buClr>
              <a:buSzPts val="1200"/>
              <a:buFont typeface="Comfortaa SemiBold"/>
              <a:buChar char="●"/>
            </a:pPr>
            <a:r>
              <a:rPr lang="en-GB" sz="1200">
                <a:solidFill>
                  <a:schemeClr val="dk1"/>
                </a:solidFill>
                <a:highlight>
                  <a:srgbClr val="FCFFEC"/>
                </a:highlight>
                <a:latin typeface="Comfortaa SemiBold"/>
                <a:ea typeface="Comfortaa SemiBold"/>
                <a:cs typeface="Comfortaa SemiBold"/>
                <a:sym typeface="Comfortaa SemiBold"/>
              </a:rPr>
              <a:t>Continuously learns and improves with new data and feedback, with regular updates keeping the model relevant and aligned with the latest medical research.</a:t>
            </a:r>
            <a:endParaRPr sz="1200">
              <a:solidFill>
                <a:schemeClr val="dk1"/>
              </a:solidFill>
              <a:highlight>
                <a:srgbClr val="FCFFEC"/>
              </a:highlight>
              <a:latin typeface="Comfortaa SemiBold"/>
              <a:ea typeface="Comfortaa SemiBold"/>
              <a:cs typeface="Comfortaa SemiBold"/>
              <a:sym typeface="Comfortaa SemiBold"/>
            </a:endParaRPr>
          </a:p>
          <a:p>
            <a:pPr indent="0" lvl="0" marL="0" rtl="0" algn="l">
              <a:lnSpc>
                <a:spcPct val="100000"/>
              </a:lnSpc>
              <a:spcBef>
                <a:spcPts val="1200"/>
              </a:spcBef>
              <a:spcAft>
                <a:spcPts val="0"/>
              </a:spcAft>
              <a:buClr>
                <a:schemeClr val="dk1"/>
              </a:buClr>
              <a:buSzPts val="1100"/>
              <a:buFont typeface="Arial"/>
              <a:buNone/>
            </a:pPr>
            <a:r>
              <a:rPr b="1" lang="en-GB" sz="1300">
                <a:solidFill>
                  <a:schemeClr val="dk1"/>
                </a:solidFill>
                <a:highlight>
                  <a:srgbClr val="FCFFEC"/>
                </a:highlight>
                <a:latin typeface="Comfortaa"/>
                <a:ea typeface="Comfortaa"/>
                <a:cs typeface="Comfortaa"/>
                <a:sym typeface="Comfortaa"/>
              </a:rPr>
              <a:t>Real-World Validation:</a:t>
            </a:r>
            <a:endParaRPr b="1" sz="1300">
              <a:solidFill>
                <a:schemeClr val="dk1"/>
              </a:solidFill>
              <a:highlight>
                <a:srgbClr val="FCFFEC"/>
              </a:highlight>
              <a:latin typeface="Comfortaa"/>
              <a:ea typeface="Comfortaa"/>
              <a:cs typeface="Comfortaa"/>
              <a:sym typeface="Comfortaa"/>
            </a:endParaRPr>
          </a:p>
          <a:p>
            <a:pPr indent="-304800" lvl="0" marL="457200" rtl="0" algn="l">
              <a:lnSpc>
                <a:spcPct val="115000"/>
              </a:lnSpc>
              <a:spcBef>
                <a:spcPts val="1200"/>
              </a:spcBef>
              <a:spcAft>
                <a:spcPts val="0"/>
              </a:spcAft>
              <a:buClr>
                <a:schemeClr val="dk1"/>
              </a:buClr>
              <a:buSzPts val="1200"/>
              <a:buFont typeface="Comfortaa SemiBold"/>
              <a:buChar char="●"/>
            </a:pPr>
            <a:r>
              <a:rPr lang="en-GB" sz="1200">
                <a:solidFill>
                  <a:schemeClr val="dk1"/>
                </a:solidFill>
                <a:highlight>
                  <a:srgbClr val="FCFFEC"/>
                </a:highlight>
                <a:latin typeface="Comfortaa SemiBold"/>
                <a:ea typeface="Comfortaa SemiBold"/>
                <a:cs typeface="Comfortaa SemiBold"/>
                <a:sym typeface="Comfortaa SemiBold"/>
              </a:rPr>
              <a:t>Proven effectiveness in pilot studies and collaborations with healthcare providers, showing significant improvements in early detection rates and patient outcomes, with positive feedback from healthcare professionals and patients highlighting its practical utility and impact.</a:t>
            </a:r>
            <a:endParaRPr sz="1200">
              <a:solidFill>
                <a:schemeClr val="dk1"/>
              </a:solidFill>
              <a:highlight>
                <a:srgbClr val="FCFFEC"/>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770"/>
              <a:buNone/>
            </a:pPr>
            <a:r>
              <a:t/>
            </a:r>
            <a:endParaRPr sz="1200">
              <a:solidFill>
                <a:schemeClr val="dk1"/>
              </a:solidFill>
              <a:highlight>
                <a:srgbClr val="FCFFEC"/>
              </a:highlight>
              <a:latin typeface="Comfortaa SemiBold"/>
              <a:ea typeface="Comfortaa SemiBold"/>
              <a:cs typeface="Comfortaa SemiBold"/>
              <a:sym typeface="Comforta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204825" y="12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Results or Outcome:</a:t>
            </a:r>
            <a:endParaRPr b="1">
              <a:latin typeface="Lexend"/>
              <a:ea typeface="Lexend"/>
              <a:cs typeface="Lexend"/>
              <a:sym typeface="Lexend"/>
            </a:endParaRPr>
          </a:p>
        </p:txBody>
      </p:sp>
      <p:pic>
        <p:nvPicPr>
          <p:cNvPr id="136" name="Google Shape;136;p23"/>
          <p:cNvPicPr preferRelativeResize="0"/>
          <p:nvPr/>
        </p:nvPicPr>
        <p:blipFill rotWithShape="1">
          <a:blip r:embed="rId3">
            <a:alphaModFix/>
          </a:blip>
          <a:srcRect b="5284" l="0" r="1448" t="10163"/>
          <a:stretch/>
        </p:blipFill>
        <p:spPr>
          <a:xfrm>
            <a:off x="1121875" y="1179750"/>
            <a:ext cx="6279850" cy="3030650"/>
          </a:xfrm>
          <a:prstGeom prst="rect">
            <a:avLst/>
          </a:prstGeom>
          <a:noFill/>
          <a:ln>
            <a:noFill/>
          </a:ln>
        </p:spPr>
      </p:pic>
      <p:sp>
        <p:nvSpPr>
          <p:cNvPr id="137" name="Google Shape;137;p23"/>
          <p:cNvSpPr txBox="1"/>
          <p:nvPr>
            <p:ph type="title"/>
          </p:nvPr>
        </p:nvSpPr>
        <p:spPr>
          <a:xfrm>
            <a:off x="204825" y="764475"/>
            <a:ext cx="27957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820">
                <a:latin typeface="Comfortaa"/>
                <a:ea typeface="Comfortaa"/>
                <a:cs typeface="Comfortaa"/>
                <a:sym typeface="Comfortaa"/>
              </a:rPr>
              <a:t>Confusion Matrix:</a:t>
            </a:r>
            <a:endParaRPr b="1" sz="1820">
              <a:latin typeface="Comfortaa"/>
              <a:ea typeface="Comfortaa"/>
              <a:cs typeface="Comfortaa"/>
              <a:sym typeface="Comfortaa"/>
            </a:endParaRPr>
          </a:p>
        </p:txBody>
      </p:sp>
      <p:sp>
        <p:nvSpPr>
          <p:cNvPr id="138" name="Google Shape;138;p23"/>
          <p:cNvSpPr txBox="1"/>
          <p:nvPr/>
        </p:nvSpPr>
        <p:spPr>
          <a:xfrm>
            <a:off x="494325" y="4210400"/>
            <a:ext cx="7748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Comfortaa SemiBold"/>
                <a:ea typeface="Comfortaa SemiBold"/>
                <a:cs typeface="Comfortaa SemiBold"/>
                <a:sym typeface="Comfortaa SemiBold"/>
              </a:rPr>
              <a:t>Here is the confusion matrix and performance metrics for an Extra Trees Classifier model. The results highlight the model's accuracy in classifying data.</a:t>
            </a:r>
            <a:endParaRPr sz="1600">
              <a:solidFill>
                <a:schemeClr val="dk1"/>
              </a:solidFill>
              <a:latin typeface="Comfortaa SemiBold"/>
              <a:ea typeface="Comfortaa SemiBold"/>
              <a:cs typeface="Comfortaa SemiBold"/>
              <a:sym typeface="Comfortaa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1568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020">
                <a:latin typeface="Comfortaa"/>
                <a:ea typeface="Comfortaa"/>
                <a:cs typeface="Comfortaa"/>
                <a:sym typeface="Comfortaa"/>
              </a:rPr>
              <a:t>Deployed Model:</a:t>
            </a:r>
            <a:endParaRPr b="1" sz="2020">
              <a:latin typeface="Comfortaa"/>
              <a:ea typeface="Comfortaa"/>
              <a:cs typeface="Comfortaa"/>
              <a:sym typeface="Comfortaa"/>
            </a:endParaRPr>
          </a:p>
        </p:txBody>
      </p:sp>
      <p:pic>
        <p:nvPicPr>
          <p:cNvPr id="144" name="Google Shape;144;p24"/>
          <p:cNvPicPr preferRelativeResize="0"/>
          <p:nvPr/>
        </p:nvPicPr>
        <p:blipFill rotWithShape="1">
          <a:blip r:embed="rId3">
            <a:alphaModFix/>
          </a:blip>
          <a:srcRect b="8840" l="0" r="0" t="8840"/>
          <a:stretch/>
        </p:blipFill>
        <p:spPr>
          <a:xfrm>
            <a:off x="438650" y="627925"/>
            <a:ext cx="7732224" cy="3580400"/>
          </a:xfrm>
          <a:prstGeom prst="rect">
            <a:avLst/>
          </a:prstGeom>
          <a:noFill/>
          <a:ln>
            <a:noFill/>
          </a:ln>
        </p:spPr>
      </p:pic>
      <p:sp>
        <p:nvSpPr>
          <p:cNvPr id="145" name="Google Shape;145;p24"/>
          <p:cNvSpPr txBox="1"/>
          <p:nvPr/>
        </p:nvSpPr>
        <p:spPr>
          <a:xfrm>
            <a:off x="311700" y="4208325"/>
            <a:ext cx="838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Comfortaa"/>
                <a:ea typeface="Comfortaa"/>
                <a:cs typeface="Comfortaa"/>
                <a:sym typeface="Comfortaa"/>
              </a:rPr>
              <a:t>Deployed Model has ability to take various inputs manually from user for their basic diabetes prediction trial. Further a defined dataset can also be used. Source : </a:t>
            </a:r>
            <a:r>
              <a:rPr b="1" lang="en-GB" sz="1600" u="sng">
                <a:solidFill>
                  <a:schemeClr val="hlink"/>
                </a:solidFill>
                <a:latin typeface="Comfortaa"/>
                <a:ea typeface="Comfortaa"/>
                <a:cs typeface="Comfortaa"/>
                <a:sym typeface="Comfortaa"/>
                <a:hlinkClick r:id="rId4"/>
              </a:rPr>
              <a:t>https://github.com/plotly/datasets/blob/master/diabetes.csv</a:t>
            </a:r>
            <a:endParaRPr b="1" sz="1600">
              <a:solidFill>
                <a:schemeClr val="dk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16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Prediction Result of Model:</a:t>
            </a:r>
            <a:endParaRPr b="1">
              <a:latin typeface="Lexend"/>
              <a:ea typeface="Lexend"/>
              <a:cs typeface="Lexend"/>
              <a:sym typeface="Lexend"/>
            </a:endParaRPr>
          </a:p>
        </p:txBody>
      </p:sp>
      <p:pic>
        <p:nvPicPr>
          <p:cNvPr id="151" name="Google Shape;151;p25"/>
          <p:cNvPicPr preferRelativeResize="0"/>
          <p:nvPr/>
        </p:nvPicPr>
        <p:blipFill rotWithShape="1">
          <a:blip r:embed="rId3">
            <a:alphaModFix/>
          </a:blip>
          <a:srcRect b="5396" l="0" r="0" t="5396"/>
          <a:stretch/>
        </p:blipFill>
        <p:spPr>
          <a:xfrm>
            <a:off x="977775" y="768188"/>
            <a:ext cx="7188451" cy="3607124"/>
          </a:xfrm>
          <a:prstGeom prst="rect">
            <a:avLst/>
          </a:prstGeom>
          <a:noFill/>
          <a:ln>
            <a:noFill/>
          </a:ln>
        </p:spPr>
      </p:pic>
      <p:sp>
        <p:nvSpPr>
          <p:cNvPr id="152" name="Google Shape;152;p25"/>
          <p:cNvSpPr txBox="1"/>
          <p:nvPr/>
        </p:nvSpPr>
        <p:spPr>
          <a:xfrm>
            <a:off x="777900" y="4407625"/>
            <a:ext cx="77991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Comfortaa SemiBold"/>
                <a:ea typeface="Comfortaa SemiBold"/>
                <a:cs typeface="Comfortaa SemiBold"/>
                <a:sym typeface="Comfortaa SemiBold"/>
              </a:rPr>
              <a:t>Here is the result predicted by the model based on the </a:t>
            </a:r>
            <a:r>
              <a:rPr lang="en-GB" sz="1800">
                <a:solidFill>
                  <a:schemeClr val="dk1"/>
                </a:solidFill>
                <a:latin typeface="Comfortaa SemiBold"/>
                <a:ea typeface="Comfortaa SemiBold"/>
                <a:cs typeface="Comfortaa SemiBold"/>
                <a:sym typeface="Comfortaa SemiBold"/>
              </a:rPr>
              <a:t>dataset</a:t>
            </a:r>
            <a:r>
              <a:rPr lang="en-GB" sz="1800">
                <a:solidFill>
                  <a:schemeClr val="dk1"/>
                </a:solidFill>
                <a:latin typeface="Comfortaa SemiBold"/>
                <a:ea typeface="Comfortaa SemiBold"/>
                <a:cs typeface="Comfortaa SemiBold"/>
                <a:sym typeface="Comfortaa SemiBold"/>
              </a:rPr>
              <a:t> entered.</a:t>
            </a:r>
            <a:endParaRPr sz="1800">
              <a:solidFill>
                <a:schemeClr val="dk1"/>
              </a:solidFill>
              <a:latin typeface="Comfortaa SemiBold"/>
              <a:ea typeface="Comfortaa SemiBold"/>
              <a:cs typeface="Comfortaa SemiBold"/>
              <a:sym typeface="Comfortaa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29947" l="33684" r="33281" t="31907"/>
          <a:stretch/>
        </p:blipFill>
        <p:spPr>
          <a:xfrm>
            <a:off x="0" y="0"/>
            <a:ext cx="9144000" cy="5143501"/>
          </a:xfrm>
          <a:prstGeom prst="rect">
            <a:avLst/>
          </a:prstGeom>
          <a:noFill/>
          <a:ln>
            <a:noFill/>
          </a:ln>
        </p:spPr>
      </p:pic>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highlight>
                  <a:schemeClr val="lt1"/>
                </a:highlight>
                <a:latin typeface="Lexend"/>
                <a:ea typeface="Lexend"/>
                <a:cs typeface="Lexend"/>
                <a:sym typeface="Lexend"/>
              </a:rPr>
              <a:t>Link to ML Model:</a:t>
            </a:r>
            <a:endParaRPr b="1">
              <a:highlight>
                <a:schemeClr val="lt1"/>
              </a:highlight>
              <a:latin typeface="Lexend"/>
              <a:ea typeface="Lexend"/>
              <a:cs typeface="Lexend"/>
              <a:sym typeface="Lexend"/>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850">
                <a:solidFill>
                  <a:schemeClr val="dk1"/>
                </a:solidFill>
                <a:highlight>
                  <a:srgbClr val="FFFFFF"/>
                </a:highlight>
                <a:latin typeface="Comfortaa"/>
                <a:ea typeface="Comfortaa"/>
                <a:cs typeface="Comfortaa"/>
                <a:sym typeface="Comfortaa"/>
              </a:rPr>
              <a:t>Direct Link:</a:t>
            </a:r>
            <a:endParaRPr b="1" sz="1850">
              <a:solidFill>
                <a:schemeClr val="dk1"/>
              </a:solidFill>
              <a:highlight>
                <a:srgbClr val="FFFFFF"/>
              </a:highlight>
              <a:latin typeface="Comfortaa"/>
              <a:ea typeface="Comfortaa"/>
              <a:cs typeface="Comfortaa"/>
              <a:sym typeface="Comfortaa"/>
            </a:endParaRPr>
          </a:p>
          <a:p>
            <a:pPr indent="-333375" lvl="0" marL="457200" rtl="0" algn="l">
              <a:spcBef>
                <a:spcPts val="1200"/>
              </a:spcBef>
              <a:spcAft>
                <a:spcPts val="0"/>
              </a:spcAft>
              <a:buClr>
                <a:schemeClr val="dk1"/>
              </a:buClr>
              <a:buSzPts val="1650"/>
              <a:buFont typeface="Comfortaa"/>
              <a:buChar char="●"/>
            </a:pPr>
            <a:r>
              <a:rPr b="1" lang="en-GB" sz="1650">
                <a:solidFill>
                  <a:schemeClr val="dk1"/>
                </a:solidFill>
                <a:highlight>
                  <a:srgbClr val="FFFFFF"/>
                </a:highlight>
                <a:latin typeface="Comfortaa"/>
                <a:ea typeface="Comfortaa"/>
                <a:cs typeface="Comfortaa"/>
                <a:sym typeface="Comfortaa"/>
              </a:rPr>
              <a:t>Deployment ID(Public endpoint):</a:t>
            </a:r>
            <a:endParaRPr b="1" sz="1650">
              <a:solidFill>
                <a:schemeClr val="dk1"/>
              </a:solidFill>
              <a:highlight>
                <a:srgbClr val="FFFFFF"/>
              </a:highlight>
              <a:latin typeface="Comfortaa"/>
              <a:ea typeface="Comfortaa"/>
              <a:cs typeface="Comfortaa"/>
              <a:sym typeface="Comfortaa"/>
            </a:endParaRPr>
          </a:p>
          <a:p>
            <a:pPr indent="0" lvl="0" marL="457200" rtl="0" algn="l">
              <a:spcBef>
                <a:spcPts val="1200"/>
              </a:spcBef>
              <a:spcAft>
                <a:spcPts val="0"/>
              </a:spcAft>
              <a:buNone/>
            </a:pPr>
            <a:r>
              <a:rPr b="1" lang="en-GB" sz="1650" u="sng">
                <a:solidFill>
                  <a:schemeClr val="hlink"/>
                </a:solidFill>
                <a:highlight>
                  <a:srgbClr val="FFFFFF"/>
                </a:highlight>
                <a:latin typeface="Comfortaa"/>
                <a:ea typeface="Comfortaa"/>
                <a:cs typeface="Comfortaa"/>
                <a:sym typeface="Comfortaa"/>
                <a:hlinkClick r:id="rId4"/>
              </a:rPr>
              <a:t>https://us-south.ml.cloud.ibm.com/ml/v4/deployments/60ad5470-6dc8-4553-94d2-f761a6c4dd9d/predictions?version=2021-05-01</a:t>
            </a:r>
            <a:endParaRPr b="1" sz="1650">
              <a:solidFill>
                <a:srgbClr val="525252"/>
              </a:solidFill>
              <a:highlight>
                <a:srgbClr val="FFFFFF"/>
              </a:highlight>
              <a:latin typeface="Comfortaa"/>
              <a:ea typeface="Comfortaa"/>
              <a:cs typeface="Comfortaa"/>
              <a:sym typeface="Comfortaa"/>
            </a:endParaRPr>
          </a:p>
          <a:p>
            <a:pPr indent="0" lvl="0" marL="457200" rtl="0" algn="l">
              <a:spcBef>
                <a:spcPts val="1200"/>
              </a:spcBef>
              <a:spcAft>
                <a:spcPts val="0"/>
              </a:spcAft>
              <a:buNone/>
            </a:pPr>
            <a:r>
              <a:t/>
            </a:r>
            <a:endParaRPr b="1" sz="1650">
              <a:solidFill>
                <a:srgbClr val="525252"/>
              </a:solidFill>
              <a:highlight>
                <a:srgbClr val="FFFFFF"/>
              </a:highlight>
              <a:latin typeface="Comfortaa"/>
              <a:ea typeface="Comfortaa"/>
              <a:cs typeface="Comfortaa"/>
              <a:sym typeface="Comfortaa"/>
            </a:endParaRPr>
          </a:p>
          <a:p>
            <a:pPr indent="-333375" lvl="0" marL="457200" rtl="0" algn="l">
              <a:spcBef>
                <a:spcPts val="1200"/>
              </a:spcBef>
              <a:spcAft>
                <a:spcPts val="0"/>
              </a:spcAft>
              <a:buClr>
                <a:schemeClr val="dk1"/>
              </a:buClr>
              <a:buSzPts val="1650"/>
              <a:buFont typeface="Comfortaa"/>
              <a:buChar char="●"/>
            </a:pPr>
            <a:r>
              <a:rPr b="1" lang="en-GB" sz="1650">
                <a:solidFill>
                  <a:schemeClr val="dk1"/>
                </a:solidFill>
                <a:highlight>
                  <a:srgbClr val="FFFFFF"/>
                </a:highlight>
                <a:latin typeface="Comfortaa"/>
                <a:ea typeface="Comfortaa"/>
                <a:cs typeface="Comfortaa"/>
                <a:sym typeface="Comfortaa"/>
              </a:rPr>
              <a:t>Serving name(</a:t>
            </a:r>
            <a:r>
              <a:rPr b="1" lang="en-GB" sz="1650">
                <a:solidFill>
                  <a:schemeClr val="dk1"/>
                </a:solidFill>
                <a:highlight>
                  <a:srgbClr val="FFFFFF"/>
                </a:highlight>
                <a:latin typeface="Comfortaa"/>
                <a:ea typeface="Comfortaa"/>
                <a:cs typeface="Comfortaa"/>
                <a:sym typeface="Comfortaa"/>
              </a:rPr>
              <a:t>Public endpoint</a:t>
            </a:r>
            <a:r>
              <a:rPr b="1" lang="en-GB" sz="1650">
                <a:solidFill>
                  <a:schemeClr val="dk1"/>
                </a:solidFill>
                <a:highlight>
                  <a:srgbClr val="FFFFFF"/>
                </a:highlight>
                <a:latin typeface="Comfortaa"/>
                <a:ea typeface="Comfortaa"/>
                <a:cs typeface="Comfortaa"/>
                <a:sym typeface="Comfortaa"/>
              </a:rPr>
              <a:t>):</a:t>
            </a:r>
            <a:endParaRPr b="1" sz="1650">
              <a:solidFill>
                <a:schemeClr val="dk1"/>
              </a:solidFill>
              <a:highlight>
                <a:srgbClr val="FFFFFF"/>
              </a:highlight>
              <a:latin typeface="Comfortaa"/>
              <a:ea typeface="Comfortaa"/>
              <a:cs typeface="Comfortaa"/>
              <a:sym typeface="Comfortaa"/>
            </a:endParaRPr>
          </a:p>
          <a:p>
            <a:pPr indent="0" lvl="0" marL="457200" rtl="0" algn="l">
              <a:spcBef>
                <a:spcPts val="1200"/>
              </a:spcBef>
              <a:spcAft>
                <a:spcPts val="0"/>
              </a:spcAft>
              <a:buNone/>
            </a:pPr>
            <a:r>
              <a:rPr b="1" lang="en-GB" sz="1650" u="sng">
                <a:solidFill>
                  <a:schemeClr val="hlink"/>
                </a:solidFill>
                <a:highlight>
                  <a:srgbClr val="FFFFFF"/>
                </a:highlight>
                <a:latin typeface="Comfortaa"/>
                <a:ea typeface="Comfortaa"/>
                <a:cs typeface="Comfortaa"/>
                <a:sym typeface="Comfortaa"/>
                <a:hlinkClick r:id="rId5"/>
              </a:rPr>
              <a:t>https://us-south.ml.cloud.ibm.com/ml/v4/deployments/sma/predictions?version=2021-05-01</a:t>
            </a:r>
            <a:endParaRPr b="1" sz="1650">
              <a:solidFill>
                <a:srgbClr val="525252"/>
              </a:solidFill>
              <a:highlight>
                <a:srgbClr val="FFFFFF"/>
              </a:highlight>
              <a:latin typeface="Comfortaa"/>
              <a:ea typeface="Comfortaa"/>
              <a:cs typeface="Comfortaa"/>
              <a:sym typeface="Comfortaa"/>
            </a:endParaRPr>
          </a:p>
          <a:p>
            <a:pPr indent="0" lvl="0" marL="0" rtl="0" algn="l">
              <a:spcBef>
                <a:spcPts val="1200"/>
              </a:spcBef>
              <a:spcAft>
                <a:spcPts val="1200"/>
              </a:spcAft>
              <a:buNone/>
            </a:pPr>
            <a:r>
              <a:t/>
            </a:r>
            <a:endParaRPr sz="1050">
              <a:solidFill>
                <a:srgbClr val="525252"/>
              </a:solidFill>
              <a:highlight>
                <a:srgbClr val="FFFFFF"/>
              </a:highlight>
            </a:endParaRPr>
          </a:p>
        </p:txBody>
      </p:sp>
      <p:pic>
        <p:nvPicPr>
          <p:cNvPr id="160" name="Google Shape;160;p26"/>
          <p:cNvPicPr preferRelativeResize="0"/>
          <p:nvPr/>
        </p:nvPicPr>
        <p:blipFill>
          <a:blip r:embed="rId6">
            <a:alphaModFix/>
          </a:blip>
          <a:stretch>
            <a:fillRect/>
          </a:stretch>
        </p:blipFill>
        <p:spPr>
          <a:xfrm>
            <a:off x="365850" y="2133350"/>
            <a:ext cx="438401" cy="438401"/>
          </a:xfrm>
          <a:prstGeom prst="rect">
            <a:avLst/>
          </a:prstGeom>
          <a:noFill/>
          <a:ln>
            <a:noFill/>
          </a:ln>
        </p:spPr>
      </p:pic>
      <p:pic>
        <p:nvPicPr>
          <p:cNvPr id="161" name="Google Shape;161;p26"/>
          <p:cNvPicPr preferRelativeResize="0"/>
          <p:nvPr/>
        </p:nvPicPr>
        <p:blipFill>
          <a:blip r:embed="rId6">
            <a:alphaModFix/>
          </a:blip>
          <a:stretch>
            <a:fillRect/>
          </a:stretch>
        </p:blipFill>
        <p:spPr>
          <a:xfrm>
            <a:off x="365850" y="3687375"/>
            <a:ext cx="438401" cy="438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E8"/>
        </a:solidFill>
      </p:bgPr>
    </p:bg>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5051" t="0"/>
          <a:stretch/>
        </p:blipFill>
        <p:spPr>
          <a:xfrm flipH="1">
            <a:off x="4876301" y="0"/>
            <a:ext cx="4267699" cy="5143501"/>
          </a:xfrm>
          <a:prstGeom prst="rect">
            <a:avLst/>
          </a:prstGeom>
          <a:noFill/>
          <a:ln>
            <a:noFill/>
          </a:ln>
        </p:spPr>
      </p:pic>
      <p:sp>
        <p:nvSpPr>
          <p:cNvPr id="167" name="Google Shape;167;p27"/>
          <p:cNvSpPr txBox="1"/>
          <p:nvPr>
            <p:ph type="title"/>
          </p:nvPr>
        </p:nvSpPr>
        <p:spPr>
          <a:xfrm>
            <a:off x="146950" y="13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Conclusion:</a:t>
            </a:r>
            <a:endParaRPr b="1">
              <a:latin typeface="Lexend"/>
              <a:ea typeface="Lexend"/>
              <a:cs typeface="Lexend"/>
              <a:sym typeface="Lexend"/>
            </a:endParaRPr>
          </a:p>
        </p:txBody>
      </p:sp>
      <p:sp>
        <p:nvSpPr>
          <p:cNvPr id="168" name="Google Shape;168;p27"/>
          <p:cNvSpPr txBox="1"/>
          <p:nvPr>
            <p:ph idx="1" type="body"/>
          </p:nvPr>
        </p:nvSpPr>
        <p:spPr>
          <a:xfrm>
            <a:off x="146950" y="817300"/>
            <a:ext cx="4662600" cy="42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highlight>
                  <a:srgbClr val="F7F3E8"/>
                </a:highlight>
                <a:latin typeface="Comfortaa"/>
                <a:ea typeface="Comfortaa"/>
                <a:cs typeface="Comfortaa"/>
                <a:sym typeface="Comfortaa"/>
              </a:rPr>
              <a:t>Summary:</a:t>
            </a:r>
            <a:endParaRPr b="1" sz="1600">
              <a:solidFill>
                <a:schemeClr val="dk1"/>
              </a:solidFill>
              <a:highlight>
                <a:srgbClr val="F7F3E8"/>
              </a:highlight>
              <a:latin typeface="Comfortaa"/>
              <a:ea typeface="Comfortaa"/>
              <a:cs typeface="Comfortaa"/>
              <a:sym typeface="Comfortaa"/>
            </a:endParaRPr>
          </a:p>
          <a:p>
            <a:pPr indent="-323850" lvl="0" marL="457200" rtl="0" algn="l">
              <a:lnSpc>
                <a:spcPct val="150000"/>
              </a:lnSpc>
              <a:spcBef>
                <a:spcPts val="1200"/>
              </a:spcBef>
              <a:spcAft>
                <a:spcPts val="0"/>
              </a:spcAft>
              <a:buClr>
                <a:schemeClr val="dk1"/>
              </a:buClr>
              <a:buSzPts val="1500"/>
              <a:buFont typeface="Comfortaa"/>
              <a:buChar char="●"/>
            </a:pPr>
            <a:r>
              <a:rPr b="1" lang="en-GB" sz="1500">
                <a:solidFill>
                  <a:schemeClr val="dk1"/>
                </a:solidFill>
                <a:highlight>
                  <a:srgbClr val="F7F3E8"/>
                </a:highlight>
                <a:latin typeface="Comfortaa"/>
                <a:ea typeface="Comfortaa"/>
                <a:cs typeface="Comfortaa"/>
                <a:sym typeface="Comfortaa"/>
              </a:rPr>
              <a:t>Developed a predictive model for early diabetes detection using machine learning.</a:t>
            </a:r>
            <a:endParaRPr b="1" sz="1500">
              <a:solidFill>
                <a:schemeClr val="dk1"/>
              </a:solidFill>
              <a:highlight>
                <a:srgbClr val="F7F3E8"/>
              </a:highlight>
              <a:latin typeface="Comfortaa"/>
              <a:ea typeface="Comfortaa"/>
              <a:cs typeface="Comfortaa"/>
              <a:sym typeface="Comfortaa"/>
            </a:endParaRPr>
          </a:p>
          <a:p>
            <a:pPr indent="-323850" lvl="0" marL="457200" rtl="0" algn="l">
              <a:lnSpc>
                <a:spcPct val="150000"/>
              </a:lnSpc>
              <a:spcBef>
                <a:spcPts val="0"/>
              </a:spcBef>
              <a:spcAft>
                <a:spcPts val="0"/>
              </a:spcAft>
              <a:buClr>
                <a:schemeClr val="dk1"/>
              </a:buClr>
              <a:buSzPts val="1500"/>
              <a:buFont typeface="Comfortaa"/>
              <a:buChar char="●"/>
            </a:pPr>
            <a:r>
              <a:rPr b="1" lang="en-GB" sz="1500">
                <a:solidFill>
                  <a:schemeClr val="dk1"/>
                </a:solidFill>
                <a:highlight>
                  <a:srgbClr val="F7F3E8"/>
                </a:highlight>
                <a:latin typeface="Comfortaa"/>
                <a:ea typeface="Comfortaa"/>
                <a:cs typeface="Comfortaa"/>
                <a:sym typeface="Comfortaa"/>
              </a:rPr>
              <a:t>Utilized IBM Cloud &amp; Watson Studio for implementation.</a:t>
            </a:r>
            <a:endParaRPr b="1" sz="1500">
              <a:solidFill>
                <a:schemeClr val="dk1"/>
              </a:solidFill>
              <a:highlight>
                <a:srgbClr val="F7F3E8"/>
              </a:highlight>
              <a:latin typeface="Comfortaa"/>
              <a:ea typeface="Comfortaa"/>
              <a:cs typeface="Comfortaa"/>
              <a:sym typeface="Comfortaa"/>
            </a:endParaRPr>
          </a:p>
          <a:p>
            <a:pPr indent="0" lvl="0" marL="0" rtl="0" algn="l">
              <a:spcBef>
                <a:spcPts val="1200"/>
              </a:spcBef>
              <a:spcAft>
                <a:spcPts val="0"/>
              </a:spcAft>
              <a:buClr>
                <a:schemeClr val="dk1"/>
              </a:buClr>
              <a:buSzPts val="1100"/>
              <a:buFont typeface="Arial"/>
              <a:buNone/>
            </a:pPr>
            <a:r>
              <a:rPr b="1" lang="en-GB" sz="1600">
                <a:solidFill>
                  <a:schemeClr val="dk1"/>
                </a:solidFill>
                <a:highlight>
                  <a:srgbClr val="F7F3E8"/>
                </a:highlight>
                <a:latin typeface="Comfortaa"/>
                <a:ea typeface="Comfortaa"/>
                <a:cs typeface="Comfortaa"/>
                <a:sym typeface="Comfortaa"/>
              </a:rPr>
              <a:t>Future Work:</a:t>
            </a:r>
            <a:endParaRPr b="1" sz="1600">
              <a:solidFill>
                <a:schemeClr val="dk1"/>
              </a:solidFill>
              <a:highlight>
                <a:srgbClr val="F7F3E8"/>
              </a:highlight>
              <a:latin typeface="Comfortaa"/>
              <a:ea typeface="Comfortaa"/>
              <a:cs typeface="Comfortaa"/>
              <a:sym typeface="Comfortaa"/>
            </a:endParaRPr>
          </a:p>
          <a:p>
            <a:pPr indent="-323850" lvl="0" marL="457200" rtl="0" algn="l">
              <a:lnSpc>
                <a:spcPct val="150000"/>
              </a:lnSpc>
              <a:spcBef>
                <a:spcPts val="1200"/>
              </a:spcBef>
              <a:spcAft>
                <a:spcPts val="0"/>
              </a:spcAft>
              <a:buClr>
                <a:schemeClr val="dk1"/>
              </a:buClr>
              <a:buSzPts val="1500"/>
              <a:buFont typeface="Comfortaa"/>
              <a:buChar char="●"/>
            </a:pPr>
            <a:r>
              <a:rPr b="1" lang="en-GB" sz="1500">
                <a:solidFill>
                  <a:schemeClr val="dk1"/>
                </a:solidFill>
                <a:highlight>
                  <a:srgbClr val="F7F3E8"/>
                </a:highlight>
                <a:latin typeface="Comfortaa"/>
                <a:ea typeface="Comfortaa"/>
                <a:cs typeface="Comfortaa"/>
                <a:sym typeface="Comfortaa"/>
              </a:rPr>
              <a:t>Continuous updates and validation with new data.</a:t>
            </a:r>
            <a:endParaRPr b="1" sz="1500">
              <a:solidFill>
                <a:schemeClr val="dk1"/>
              </a:solidFill>
              <a:highlight>
                <a:srgbClr val="F7F3E8"/>
              </a:highlight>
              <a:latin typeface="Comfortaa"/>
              <a:ea typeface="Comfortaa"/>
              <a:cs typeface="Comfortaa"/>
              <a:sym typeface="Comfortaa"/>
            </a:endParaRPr>
          </a:p>
          <a:p>
            <a:pPr indent="-323850" lvl="0" marL="457200" rtl="0" algn="l">
              <a:lnSpc>
                <a:spcPct val="150000"/>
              </a:lnSpc>
              <a:spcBef>
                <a:spcPts val="0"/>
              </a:spcBef>
              <a:spcAft>
                <a:spcPts val="0"/>
              </a:spcAft>
              <a:buClr>
                <a:schemeClr val="dk1"/>
              </a:buClr>
              <a:buSzPts val="1500"/>
              <a:buFont typeface="Comfortaa"/>
              <a:buChar char="●"/>
            </a:pPr>
            <a:r>
              <a:rPr b="1" lang="en-GB" sz="1500">
                <a:solidFill>
                  <a:schemeClr val="dk1"/>
                </a:solidFill>
                <a:highlight>
                  <a:srgbClr val="F7F3E8"/>
                </a:highlight>
                <a:latin typeface="Comfortaa"/>
                <a:ea typeface="Comfortaa"/>
                <a:cs typeface="Comfortaa"/>
                <a:sym typeface="Comfortaa"/>
              </a:rPr>
              <a:t>Addressing any emerging ethical and practical challenges.</a:t>
            </a:r>
            <a:endParaRPr b="1" sz="1500">
              <a:solidFill>
                <a:schemeClr val="dk1"/>
              </a:solidFill>
              <a:highlight>
                <a:srgbClr val="F7F3E8"/>
              </a:highlight>
              <a:latin typeface="Comfortaa"/>
              <a:ea typeface="Comfortaa"/>
              <a:cs typeface="Comfortaa"/>
              <a:sym typeface="Comfortaa"/>
            </a:endParaRPr>
          </a:p>
          <a:p>
            <a:pPr indent="0" lvl="0" marL="0" rtl="0" algn="l">
              <a:spcBef>
                <a:spcPts val="1200"/>
              </a:spcBef>
              <a:spcAft>
                <a:spcPts val="1200"/>
              </a:spcAft>
              <a:buNone/>
            </a:pPr>
            <a:r>
              <a:t/>
            </a:r>
            <a:endParaRPr>
              <a:highlight>
                <a:srgbClr val="F7F3E8"/>
              </a:highlight>
              <a:latin typeface="Comfortaa SemiBold"/>
              <a:ea typeface="Comfortaa SemiBold"/>
              <a:cs typeface="Comfortaa SemiBold"/>
              <a:sym typeface="Comfortaa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4349925" y="0"/>
            <a:ext cx="4794075" cy="5143500"/>
          </a:xfrm>
          <a:prstGeom prst="rect">
            <a:avLst/>
          </a:prstGeom>
          <a:noFill/>
          <a:ln>
            <a:noFill/>
          </a:ln>
        </p:spPr>
      </p:pic>
      <p:sp>
        <p:nvSpPr>
          <p:cNvPr id="68" name="Google Shape;68;p14"/>
          <p:cNvSpPr txBox="1"/>
          <p:nvPr>
            <p:ph type="title"/>
          </p:nvPr>
        </p:nvSpPr>
        <p:spPr>
          <a:xfrm>
            <a:off x="311700" y="298050"/>
            <a:ext cx="249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Introduction:</a:t>
            </a:r>
            <a:endParaRPr b="1">
              <a:latin typeface="Lexend"/>
              <a:ea typeface="Lexend"/>
              <a:cs typeface="Lexend"/>
              <a:sym typeface="Lexend"/>
            </a:endParaRPr>
          </a:p>
        </p:txBody>
      </p:sp>
      <p:sp>
        <p:nvSpPr>
          <p:cNvPr id="69" name="Google Shape;69;p14"/>
          <p:cNvSpPr txBox="1"/>
          <p:nvPr>
            <p:ph idx="1" type="body"/>
          </p:nvPr>
        </p:nvSpPr>
        <p:spPr>
          <a:xfrm>
            <a:off x="311700" y="1152475"/>
            <a:ext cx="8564400" cy="388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916">
                <a:solidFill>
                  <a:schemeClr val="dk1"/>
                </a:solidFill>
                <a:highlight>
                  <a:schemeClr val="lt1"/>
                </a:highlight>
                <a:latin typeface="Comfortaa"/>
                <a:ea typeface="Comfortaa"/>
                <a:cs typeface="Comfortaa"/>
                <a:sym typeface="Comfortaa"/>
              </a:rPr>
              <a:t>Diabetes Overview:</a:t>
            </a:r>
            <a:endParaRPr b="1" sz="1916">
              <a:solidFill>
                <a:schemeClr val="dk1"/>
              </a:solidFill>
              <a:highlight>
                <a:schemeClr val="lt1"/>
              </a:highlight>
              <a:latin typeface="Comfortaa"/>
              <a:ea typeface="Comfortaa"/>
              <a:cs typeface="Comfortaa"/>
              <a:sym typeface="Comfortaa"/>
            </a:endParaRPr>
          </a:p>
          <a:p>
            <a:pPr indent="-336550" lvl="0" marL="457200" rtl="0" algn="l">
              <a:spcBef>
                <a:spcPts val="1200"/>
              </a:spcBef>
              <a:spcAft>
                <a:spcPts val="0"/>
              </a:spcAft>
              <a:buClr>
                <a:schemeClr val="dk1"/>
              </a:buClr>
              <a:buSzPts val="1700"/>
              <a:buFont typeface="Comfortaa SemiBold"/>
              <a:buChar char="●"/>
            </a:pPr>
            <a:r>
              <a:rPr lang="en-GB" sz="1700">
                <a:solidFill>
                  <a:schemeClr val="dk1"/>
                </a:solidFill>
                <a:highlight>
                  <a:schemeClr val="lt1"/>
                </a:highlight>
                <a:latin typeface="Comfortaa SemiBold"/>
                <a:ea typeface="Comfortaa SemiBold"/>
                <a:cs typeface="Comfortaa SemiBold"/>
                <a:sym typeface="Comfortaa SemiBold"/>
              </a:rPr>
              <a:t>A chronic disease affecting millions worldwide.</a:t>
            </a:r>
            <a:endParaRPr sz="1700">
              <a:solidFill>
                <a:schemeClr val="dk1"/>
              </a:solidFill>
              <a:highlight>
                <a:schemeClr val="lt1"/>
              </a:highlight>
              <a:latin typeface="Comfortaa SemiBold"/>
              <a:ea typeface="Comfortaa SemiBold"/>
              <a:cs typeface="Comfortaa SemiBold"/>
              <a:sym typeface="Comfortaa SemiBold"/>
            </a:endParaRPr>
          </a:p>
          <a:p>
            <a:pPr indent="-336550" lvl="0" marL="457200" rtl="0" algn="l">
              <a:spcBef>
                <a:spcPts val="0"/>
              </a:spcBef>
              <a:spcAft>
                <a:spcPts val="0"/>
              </a:spcAft>
              <a:buClr>
                <a:schemeClr val="dk1"/>
              </a:buClr>
              <a:buSzPts val="1700"/>
              <a:buFont typeface="Comfortaa SemiBold"/>
              <a:buChar char="●"/>
            </a:pPr>
            <a:r>
              <a:rPr lang="en-GB" sz="1700">
                <a:solidFill>
                  <a:schemeClr val="dk1"/>
                </a:solidFill>
                <a:highlight>
                  <a:schemeClr val="lt1"/>
                </a:highlight>
                <a:latin typeface="Comfortaa SemiBold"/>
                <a:ea typeface="Comfortaa SemiBold"/>
                <a:cs typeface="Comfortaa SemiBold"/>
                <a:sym typeface="Comfortaa SemiBold"/>
              </a:rPr>
              <a:t>Leads to severe health complications if not managed.</a:t>
            </a:r>
            <a:endParaRPr sz="1700">
              <a:solidFill>
                <a:schemeClr val="dk1"/>
              </a:solidFill>
              <a:highlight>
                <a:schemeClr val="lt1"/>
              </a:highlight>
              <a:latin typeface="Comfortaa SemiBold"/>
              <a:ea typeface="Comfortaa SemiBold"/>
              <a:cs typeface="Comfortaa SemiBold"/>
              <a:sym typeface="Comfortaa SemiBold"/>
            </a:endParaRPr>
          </a:p>
          <a:p>
            <a:pPr indent="0" lvl="0" marL="0" rtl="0" algn="l">
              <a:spcBef>
                <a:spcPts val="1200"/>
              </a:spcBef>
              <a:spcAft>
                <a:spcPts val="0"/>
              </a:spcAft>
              <a:buClr>
                <a:schemeClr val="dk1"/>
              </a:buClr>
              <a:buSzPts val="1100"/>
              <a:buFont typeface="Arial"/>
              <a:buNone/>
            </a:pPr>
            <a:r>
              <a:rPr b="1" lang="en-GB" sz="1916">
                <a:solidFill>
                  <a:schemeClr val="dk1"/>
                </a:solidFill>
                <a:highlight>
                  <a:schemeClr val="lt1"/>
                </a:highlight>
                <a:latin typeface="Comfortaa"/>
                <a:ea typeface="Comfortaa"/>
                <a:cs typeface="Comfortaa"/>
                <a:sym typeface="Comfortaa"/>
              </a:rPr>
              <a:t>Current Challenges:</a:t>
            </a:r>
            <a:endParaRPr b="1" sz="1916">
              <a:solidFill>
                <a:schemeClr val="dk1"/>
              </a:solidFill>
              <a:highlight>
                <a:schemeClr val="lt1"/>
              </a:highlight>
              <a:latin typeface="Comfortaa"/>
              <a:ea typeface="Comfortaa"/>
              <a:cs typeface="Comfortaa"/>
              <a:sym typeface="Comfortaa"/>
            </a:endParaRPr>
          </a:p>
          <a:p>
            <a:pPr indent="-336550" lvl="0" marL="457200" rtl="0" algn="l">
              <a:spcBef>
                <a:spcPts val="1200"/>
              </a:spcBef>
              <a:spcAft>
                <a:spcPts val="0"/>
              </a:spcAft>
              <a:buClr>
                <a:schemeClr val="dk1"/>
              </a:buClr>
              <a:buSzPts val="1700"/>
              <a:buFont typeface="Comfortaa SemiBold"/>
              <a:buChar char="●"/>
            </a:pPr>
            <a:r>
              <a:rPr lang="en-GB" sz="1700">
                <a:solidFill>
                  <a:schemeClr val="dk1"/>
                </a:solidFill>
                <a:highlight>
                  <a:schemeClr val="lt1"/>
                </a:highlight>
                <a:latin typeface="Comfortaa SemiBold"/>
                <a:ea typeface="Comfortaa SemiBold"/>
                <a:cs typeface="Comfortaa SemiBold"/>
                <a:sym typeface="Comfortaa SemiBold"/>
              </a:rPr>
              <a:t>Traditional diagnosis involves invasive, time-consuming methods.</a:t>
            </a:r>
            <a:endParaRPr sz="1700">
              <a:solidFill>
                <a:schemeClr val="dk1"/>
              </a:solidFill>
              <a:highlight>
                <a:schemeClr val="lt1"/>
              </a:highlight>
              <a:latin typeface="Comfortaa SemiBold"/>
              <a:ea typeface="Comfortaa SemiBold"/>
              <a:cs typeface="Comfortaa SemiBold"/>
              <a:sym typeface="Comfortaa SemiBold"/>
            </a:endParaRPr>
          </a:p>
          <a:p>
            <a:pPr indent="0" lvl="0" marL="0" rtl="0" algn="l">
              <a:spcBef>
                <a:spcPts val="1200"/>
              </a:spcBef>
              <a:spcAft>
                <a:spcPts val="0"/>
              </a:spcAft>
              <a:buClr>
                <a:schemeClr val="dk1"/>
              </a:buClr>
              <a:buSzPts val="1100"/>
              <a:buFont typeface="Arial"/>
              <a:buNone/>
            </a:pPr>
            <a:r>
              <a:rPr b="1" lang="en-GB" sz="1916">
                <a:solidFill>
                  <a:schemeClr val="dk1"/>
                </a:solidFill>
                <a:highlight>
                  <a:schemeClr val="lt1"/>
                </a:highlight>
                <a:latin typeface="Comfortaa"/>
                <a:ea typeface="Comfortaa"/>
                <a:cs typeface="Comfortaa"/>
                <a:sym typeface="Comfortaa"/>
              </a:rPr>
              <a:t>Potential Solution:</a:t>
            </a:r>
            <a:endParaRPr b="1" sz="1916">
              <a:solidFill>
                <a:schemeClr val="dk1"/>
              </a:solidFill>
              <a:highlight>
                <a:schemeClr val="lt1"/>
              </a:highlight>
              <a:latin typeface="Comfortaa"/>
              <a:ea typeface="Comfortaa"/>
              <a:cs typeface="Comfortaa"/>
              <a:sym typeface="Comfortaa"/>
            </a:endParaRPr>
          </a:p>
          <a:p>
            <a:pPr indent="-336550" lvl="0" marL="457200" rtl="0" algn="l">
              <a:spcBef>
                <a:spcPts val="1200"/>
              </a:spcBef>
              <a:spcAft>
                <a:spcPts val="0"/>
              </a:spcAft>
              <a:buClr>
                <a:schemeClr val="dk1"/>
              </a:buClr>
              <a:buSzPts val="1700"/>
              <a:buFont typeface="Comfortaa SemiBold"/>
              <a:buChar char="●"/>
            </a:pPr>
            <a:r>
              <a:rPr lang="en-GB" sz="1700">
                <a:solidFill>
                  <a:schemeClr val="dk1"/>
                </a:solidFill>
                <a:highlight>
                  <a:schemeClr val="lt1"/>
                </a:highlight>
                <a:latin typeface="Comfortaa SemiBold"/>
                <a:ea typeface="Comfortaa SemiBold"/>
                <a:cs typeface="Comfortaa SemiBold"/>
                <a:sym typeface="Comfortaa SemiBold"/>
              </a:rPr>
              <a:t>Machine learning for non-invasive, efficient, and accurate prediction.</a:t>
            </a:r>
            <a:endParaRPr sz="1700">
              <a:solidFill>
                <a:schemeClr val="dk1"/>
              </a:solidFill>
              <a:highlight>
                <a:schemeClr val="lt1"/>
              </a:highlight>
              <a:latin typeface="Comfortaa SemiBold"/>
              <a:ea typeface="Comfortaa SemiBold"/>
              <a:cs typeface="Comfortaa SemiBold"/>
              <a:sym typeface="Comfortaa SemiBold"/>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8B4B0"/>
        </a:solidFill>
      </p:bgPr>
    </p:bg>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75" name="Google Shape;75;p15"/>
          <p:cNvSpPr txBox="1"/>
          <p:nvPr>
            <p:ph type="title"/>
          </p:nvPr>
        </p:nvSpPr>
        <p:spPr>
          <a:xfrm>
            <a:off x="194150" y="136400"/>
            <a:ext cx="35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Problem Statement:</a:t>
            </a:r>
            <a:endParaRPr b="1">
              <a:latin typeface="Lexend"/>
              <a:ea typeface="Lexend"/>
              <a:cs typeface="Lexend"/>
              <a:sym typeface="Lexend"/>
            </a:endParaRPr>
          </a:p>
        </p:txBody>
      </p:sp>
      <p:sp>
        <p:nvSpPr>
          <p:cNvPr id="76" name="Google Shape;76;p15"/>
          <p:cNvSpPr txBox="1"/>
          <p:nvPr>
            <p:ph idx="1" type="body"/>
          </p:nvPr>
        </p:nvSpPr>
        <p:spPr>
          <a:xfrm>
            <a:off x="194150" y="900150"/>
            <a:ext cx="7800300" cy="399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u="sng">
                <a:solidFill>
                  <a:schemeClr val="dk1"/>
                </a:solidFill>
                <a:highlight>
                  <a:srgbClr val="68B4B0"/>
                </a:highlight>
                <a:latin typeface="Comfortaa"/>
                <a:ea typeface="Comfortaa"/>
                <a:cs typeface="Comfortaa"/>
                <a:sym typeface="Comfortaa"/>
              </a:rPr>
              <a:t>Objective:</a:t>
            </a:r>
            <a:endParaRPr b="1" u="sng">
              <a:solidFill>
                <a:schemeClr val="dk1"/>
              </a:solidFill>
              <a:highlight>
                <a:srgbClr val="68B4B0"/>
              </a:highlight>
              <a:latin typeface="Comfortaa"/>
              <a:ea typeface="Comfortaa"/>
              <a:cs typeface="Comfortaa"/>
              <a:sym typeface="Comfortaa"/>
            </a:endParaRPr>
          </a:p>
          <a:p>
            <a:pPr indent="0" lvl="0" marL="457200" rtl="0" algn="l">
              <a:lnSpc>
                <a:spcPct val="95000"/>
              </a:lnSpc>
              <a:spcBef>
                <a:spcPts val="1200"/>
              </a:spcBef>
              <a:spcAft>
                <a:spcPts val="0"/>
              </a:spcAft>
              <a:buSzPts val="605"/>
              <a:buNone/>
            </a:pPr>
            <a:r>
              <a:rPr lang="en-GB" sz="1700">
                <a:solidFill>
                  <a:schemeClr val="dk1"/>
                </a:solidFill>
                <a:highlight>
                  <a:srgbClr val="68B4B0"/>
                </a:highlight>
                <a:latin typeface="Comfortaa SemiBold"/>
                <a:ea typeface="Comfortaa SemiBold"/>
                <a:cs typeface="Comfortaa SemiBold"/>
                <a:sym typeface="Comfortaa SemiBold"/>
              </a:rPr>
              <a:t>Develop a machine learning model to predict diabetes likelihood based on health indicators and demographic data.</a:t>
            </a:r>
            <a:endParaRPr sz="1700">
              <a:solidFill>
                <a:schemeClr val="dk1"/>
              </a:solidFill>
              <a:highlight>
                <a:srgbClr val="68B4B0"/>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Clr>
                <a:schemeClr val="dk1"/>
              </a:buClr>
              <a:buSzPts val="605"/>
              <a:buFont typeface="Arial"/>
              <a:buNone/>
            </a:pPr>
            <a:r>
              <a:rPr b="1" lang="en-GB" u="sng">
                <a:solidFill>
                  <a:schemeClr val="dk1"/>
                </a:solidFill>
                <a:highlight>
                  <a:srgbClr val="68B4B0"/>
                </a:highlight>
                <a:latin typeface="Comfortaa"/>
                <a:ea typeface="Comfortaa"/>
                <a:cs typeface="Comfortaa"/>
                <a:sym typeface="Comfortaa"/>
              </a:rPr>
              <a:t>Specific Goals</a:t>
            </a:r>
            <a:r>
              <a:rPr lang="en-GB" sz="1700">
                <a:solidFill>
                  <a:schemeClr val="dk1"/>
                </a:solidFill>
                <a:highlight>
                  <a:srgbClr val="68B4B0"/>
                </a:highlight>
                <a:latin typeface="Comfortaa SemiBold"/>
                <a:ea typeface="Comfortaa SemiBold"/>
                <a:cs typeface="Comfortaa SemiBold"/>
                <a:sym typeface="Comfortaa SemiBold"/>
              </a:rPr>
              <a:t>:</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120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Data Collection and Preprocessing.</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Feature Selection and Engineering.</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Model Development.</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Model Evaluation.</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Implementation and Validation.</a:t>
            </a:r>
            <a:endParaRPr sz="1700">
              <a:solidFill>
                <a:schemeClr val="dk1"/>
              </a:solidFill>
              <a:highlight>
                <a:srgbClr val="68B4B0"/>
              </a:highlight>
              <a:latin typeface="Comfortaa SemiBold"/>
              <a:ea typeface="Comfortaa SemiBold"/>
              <a:cs typeface="Comfortaa SemiBold"/>
              <a:sym typeface="Comfortaa SemiBold"/>
            </a:endParaRPr>
          </a:p>
          <a:p>
            <a:pPr indent="-336550" lvl="0" marL="457200" rtl="0" algn="l">
              <a:lnSpc>
                <a:spcPct val="95000"/>
              </a:lnSpc>
              <a:spcBef>
                <a:spcPts val="0"/>
              </a:spcBef>
              <a:spcAft>
                <a:spcPts val="0"/>
              </a:spcAft>
              <a:buClr>
                <a:schemeClr val="dk1"/>
              </a:buClr>
              <a:buSzPts val="1700"/>
              <a:buFont typeface="Comfortaa SemiBold"/>
              <a:buChar char="●"/>
            </a:pPr>
            <a:r>
              <a:rPr lang="en-GB" sz="1700">
                <a:solidFill>
                  <a:schemeClr val="dk1"/>
                </a:solidFill>
                <a:highlight>
                  <a:srgbClr val="68B4B0"/>
                </a:highlight>
                <a:latin typeface="Comfortaa SemiBold"/>
                <a:ea typeface="Comfortaa SemiBold"/>
                <a:cs typeface="Comfortaa SemiBold"/>
                <a:sym typeface="Comfortaa SemiBold"/>
              </a:rPr>
              <a:t>Ethical and Practical Considerations.</a:t>
            </a:r>
            <a:endParaRPr sz="1700">
              <a:solidFill>
                <a:schemeClr val="dk1"/>
              </a:solidFill>
              <a:highlight>
                <a:srgbClr val="68B4B0"/>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605"/>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0"/>
            <a:ext cx="7406640" cy="5143500"/>
          </a:xfrm>
          <a:prstGeom prst="rect">
            <a:avLst/>
          </a:prstGeom>
          <a:noFill/>
          <a:ln>
            <a:noFill/>
          </a:ln>
        </p:spPr>
      </p:pic>
      <p:pic>
        <p:nvPicPr>
          <p:cNvPr id="82" name="Google Shape;82;p16"/>
          <p:cNvPicPr preferRelativeResize="0"/>
          <p:nvPr/>
        </p:nvPicPr>
        <p:blipFill rotWithShape="1">
          <a:blip r:embed="rId4">
            <a:alphaModFix/>
          </a:blip>
          <a:srcRect b="0" l="5964" r="4741" t="0"/>
          <a:stretch/>
        </p:blipFill>
        <p:spPr>
          <a:xfrm>
            <a:off x="4834900" y="0"/>
            <a:ext cx="4309100" cy="5143500"/>
          </a:xfrm>
          <a:prstGeom prst="rect">
            <a:avLst/>
          </a:prstGeom>
          <a:noFill/>
          <a:ln>
            <a:noFill/>
          </a:ln>
        </p:spPr>
      </p:pic>
      <p:sp>
        <p:nvSpPr>
          <p:cNvPr id="83" name="Google Shape;83;p16"/>
          <p:cNvSpPr txBox="1"/>
          <p:nvPr>
            <p:ph type="title"/>
          </p:nvPr>
        </p:nvSpPr>
        <p:spPr>
          <a:xfrm>
            <a:off x="135450" y="253975"/>
            <a:ext cx="56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Sustainable Development Goal:</a:t>
            </a:r>
            <a:endParaRPr b="1">
              <a:latin typeface="Lexend"/>
              <a:ea typeface="Lexend"/>
              <a:cs typeface="Lexend"/>
              <a:sym typeface="Lexend"/>
            </a:endParaRPr>
          </a:p>
        </p:txBody>
      </p:sp>
      <p:sp>
        <p:nvSpPr>
          <p:cNvPr id="84" name="Google Shape;84;p16"/>
          <p:cNvSpPr txBox="1"/>
          <p:nvPr>
            <p:ph idx="1" type="body"/>
          </p:nvPr>
        </p:nvSpPr>
        <p:spPr>
          <a:xfrm>
            <a:off x="135450" y="1034900"/>
            <a:ext cx="5258100" cy="359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52"/>
              <a:buFont typeface="Arial"/>
              <a:buNone/>
            </a:pPr>
            <a:r>
              <a:rPr lang="en-GB">
                <a:solidFill>
                  <a:schemeClr val="dk1"/>
                </a:solidFill>
                <a:highlight>
                  <a:srgbClr val="D3C3AA"/>
                </a:highlight>
                <a:latin typeface="Comfortaa SemiBold"/>
                <a:ea typeface="Comfortaa SemiBold"/>
                <a:cs typeface="Comfortaa SemiBold"/>
                <a:sym typeface="Comfortaa SemiBold"/>
              </a:rPr>
              <a:t>Goal Chosen: Good Health and Well-Being</a:t>
            </a:r>
            <a:endParaRPr>
              <a:solidFill>
                <a:schemeClr val="dk1"/>
              </a:solidFill>
              <a:highlight>
                <a:srgbClr val="D3C3AA"/>
              </a:highlight>
              <a:latin typeface="Comfortaa SemiBold"/>
              <a:ea typeface="Comfortaa SemiBold"/>
              <a:cs typeface="Comfortaa SemiBold"/>
              <a:sym typeface="Comfortaa SemiBold"/>
            </a:endParaRPr>
          </a:p>
          <a:p>
            <a:pPr indent="-342900" lvl="0" marL="457200" rtl="0" algn="l">
              <a:lnSpc>
                <a:spcPct val="95000"/>
              </a:lnSpc>
              <a:spcBef>
                <a:spcPts val="1200"/>
              </a:spcBef>
              <a:spcAft>
                <a:spcPts val="0"/>
              </a:spcAft>
              <a:buClr>
                <a:schemeClr val="dk1"/>
              </a:buClr>
              <a:buSzPts val="1800"/>
              <a:buFont typeface="Comfortaa SemiBold"/>
              <a:buChar char="●"/>
            </a:pPr>
            <a:r>
              <a:rPr lang="en-GB">
                <a:solidFill>
                  <a:schemeClr val="dk1"/>
                </a:solidFill>
                <a:highlight>
                  <a:srgbClr val="D3C3AA"/>
                </a:highlight>
                <a:latin typeface="Comfortaa SemiBold"/>
                <a:ea typeface="Comfortaa SemiBold"/>
                <a:cs typeface="Comfortaa SemiBold"/>
                <a:sym typeface="Comfortaa SemiBold"/>
              </a:rPr>
              <a:t>Problem Statement:</a:t>
            </a:r>
            <a:endParaRPr>
              <a:solidFill>
                <a:schemeClr val="dk1"/>
              </a:solidFill>
              <a:highlight>
                <a:srgbClr val="D3C3AA"/>
              </a:highlight>
              <a:latin typeface="Comfortaa SemiBold"/>
              <a:ea typeface="Comfortaa SemiBold"/>
              <a:cs typeface="Comfortaa SemiBold"/>
              <a:sym typeface="Comfortaa SemiBold"/>
            </a:endParaRPr>
          </a:p>
          <a:p>
            <a:pPr indent="-342900" lvl="1" marL="914400" rtl="0" algn="l">
              <a:lnSpc>
                <a:spcPct val="95000"/>
              </a:lnSpc>
              <a:spcBef>
                <a:spcPts val="0"/>
              </a:spcBef>
              <a:spcAft>
                <a:spcPts val="0"/>
              </a:spcAft>
              <a:buClr>
                <a:schemeClr val="dk1"/>
              </a:buClr>
              <a:buSzPts val="1800"/>
              <a:buFont typeface="Comfortaa SemiBold"/>
              <a:buChar char="○"/>
            </a:pPr>
            <a:r>
              <a:rPr lang="en-GB" sz="1800">
                <a:solidFill>
                  <a:schemeClr val="dk1"/>
                </a:solidFill>
                <a:highlight>
                  <a:srgbClr val="D3C3AA"/>
                </a:highlight>
                <a:latin typeface="Comfortaa SemiBold"/>
                <a:ea typeface="Comfortaa SemiBold"/>
                <a:cs typeface="Comfortaa SemiBold"/>
                <a:sym typeface="Comfortaa SemiBold"/>
              </a:rPr>
              <a:t>Early detection of diabetes to prevent severe health complications.</a:t>
            </a:r>
            <a:endParaRPr sz="1800">
              <a:solidFill>
                <a:schemeClr val="dk1"/>
              </a:solidFill>
              <a:highlight>
                <a:srgbClr val="D3C3AA"/>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None/>
            </a:pPr>
            <a:r>
              <a:t/>
            </a:r>
            <a:endParaRPr sz="1800">
              <a:solidFill>
                <a:schemeClr val="dk1"/>
              </a:solidFill>
              <a:highlight>
                <a:schemeClr val="lt1"/>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852"/>
              <a:buNone/>
            </a:pPr>
            <a:r>
              <a:t/>
            </a:r>
            <a:endParaRPr>
              <a:highlight>
                <a:schemeClr val="lt1"/>
              </a:highlight>
            </a:endParaRPr>
          </a:p>
        </p:txBody>
      </p:sp>
      <p:sp>
        <p:nvSpPr>
          <p:cNvPr id="85" name="Google Shape;85;p16"/>
          <p:cNvSpPr txBox="1"/>
          <p:nvPr>
            <p:ph idx="1" type="body"/>
          </p:nvPr>
        </p:nvSpPr>
        <p:spPr>
          <a:xfrm>
            <a:off x="311700" y="2854700"/>
            <a:ext cx="5258100" cy="19803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1200"/>
              </a:spcBef>
              <a:spcAft>
                <a:spcPts val="0"/>
              </a:spcAft>
              <a:buClr>
                <a:schemeClr val="dk1"/>
              </a:buClr>
              <a:buSzPts val="1800"/>
              <a:buFont typeface="Comfortaa SemiBold"/>
              <a:buChar char="●"/>
            </a:pPr>
            <a:r>
              <a:rPr lang="en-GB">
                <a:solidFill>
                  <a:schemeClr val="dk1"/>
                </a:solidFill>
                <a:highlight>
                  <a:srgbClr val="D3C3AA"/>
                </a:highlight>
                <a:latin typeface="Comfortaa SemiBold"/>
                <a:ea typeface="Comfortaa SemiBold"/>
                <a:cs typeface="Comfortaa SemiBold"/>
                <a:sym typeface="Comfortaa SemiBold"/>
              </a:rPr>
              <a:t>Rationale:</a:t>
            </a:r>
            <a:endParaRPr>
              <a:solidFill>
                <a:schemeClr val="dk1"/>
              </a:solidFill>
              <a:highlight>
                <a:srgbClr val="D3C3AA"/>
              </a:highlight>
              <a:latin typeface="Comfortaa SemiBold"/>
              <a:ea typeface="Comfortaa SemiBold"/>
              <a:cs typeface="Comfortaa SemiBold"/>
              <a:sym typeface="Comfortaa SemiBold"/>
            </a:endParaRPr>
          </a:p>
          <a:p>
            <a:pPr indent="-342900" lvl="1" marL="914400" rtl="0" algn="l">
              <a:spcBef>
                <a:spcPts val="0"/>
              </a:spcBef>
              <a:spcAft>
                <a:spcPts val="0"/>
              </a:spcAft>
              <a:buClr>
                <a:schemeClr val="dk1"/>
              </a:buClr>
              <a:buSzPts val="1800"/>
              <a:buFont typeface="Comfortaa SemiBold"/>
              <a:buChar char="○"/>
            </a:pPr>
            <a:r>
              <a:rPr lang="en-GB" sz="1800">
                <a:solidFill>
                  <a:schemeClr val="dk1"/>
                </a:solidFill>
                <a:highlight>
                  <a:srgbClr val="D3C3AA"/>
                </a:highlight>
                <a:latin typeface="Comfortaa SemiBold"/>
                <a:ea typeface="Comfortaa SemiBold"/>
                <a:cs typeface="Comfortaa SemiBold"/>
                <a:sym typeface="Comfortaa SemiBold"/>
              </a:rPr>
              <a:t>Chosen due to the high prevalence of diabetes and the potential to improve patient outcomes and reduce healthcare burden.</a:t>
            </a:r>
            <a:endParaRPr sz="1800">
              <a:solidFill>
                <a:schemeClr val="dk1"/>
              </a:solidFill>
              <a:highlight>
                <a:srgbClr val="D3C3AA"/>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None/>
            </a:pPr>
            <a:r>
              <a:t/>
            </a:r>
            <a:endParaRPr>
              <a:solidFill>
                <a:schemeClr val="dk1"/>
              </a:solidFill>
              <a:highlight>
                <a:schemeClr val="lt1"/>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852"/>
              <a:buNone/>
            </a:pPr>
            <a:r>
              <a:t/>
            </a:r>
            <a:endParaRPr>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0" y="0"/>
            <a:ext cx="5409400" cy="5143500"/>
          </a:xfrm>
          <a:prstGeom prst="rect">
            <a:avLst/>
          </a:prstGeom>
          <a:noFill/>
          <a:ln>
            <a:noFill/>
          </a:ln>
        </p:spPr>
      </p:pic>
      <p:pic>
        <p:nvPicPr>
          <p:cNvPr id="91" name="Google Shape;91;p17"/>
          <p:cNvPicPr preferRelativeResize="0"/>
          <p:nvPr/>
        </p:nvPicPr>
        <p:blipFill>
          <a:blip r:embed="rId4">
            <a:alphaModFix/>
          </a:blip>
          <a:stretch>
            <a:fillRect/>
          </a:stretch>
        </p:blipFill>
        <p:spPr>
          <a:xfrm>
            <a:off x="4781700" y="0"/>
            <a:ext cx="4362300" cy="5143500"/>
          </a:xfrm>
          <a:prstGeom prst="rect">
            <a:avLst/>
          </a:prstGeom>
          <a:noFill/>
          <a:ln>
            <a:noFill/>
          </a:ln>
        </p:spPr>
      </p:pic>
      <p:sp>
        <p:nvSpPr>
          <p:cNvPr id="92" name="Google Shape;92;p17"/>
          <p:cNvSpPr txBox="1"/>
          <p:nvPr>
            <p:ph type="title"/>
          </p:nvPr>
        </p:nvSpPr>
        <p:spPr>
          <a:xfrm>
            <a:off x="120650" y="195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Data Collection and Preprocessing:</a:t>
            </a:r>
            <a:endParaRPr b="1">
              <a:latin typeface="Lexend"/>
              <a:ea typeface="Lexend"/>
              <a:cs typeface="Lexend"/>
              <a:sym typeface="Lexend"/>
            </a:endParaRPr>
          </a:p>
        </p:txBody>
      </p:sp>
      <p:sp>
        <p:nvSpPr>
          <p:cNvPr id="93" name="Google Shape;93;p17"/>
          <p:cNvSpPr txBox="1"/>
          <p:nvPr>
            <p:ph idx="1" type="body"/>
          </p:nvPr>
        </p:nvSpPr>
        <p:spPr>
          <a:xfrm>
            <a:off x="260250" y="694425"/>
            <a:ext cx="5904600" cy="164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GB" sz="1300">
                <a:solidFill>
                  <a:schemeClr val="dk1"/>
                </a:solidFill>
                <a:highlight>
                  <a:srgbClr val="ADC2BB"/>
                </a:highlight>
                <a:latin typeface="Comfortaa SemiBold"/>
                <a:ea typeface="Comfortaa SemiBold"/>
                <a:cs typeface="Comfortaa SemiBold"/>
                <a:sym typeface="Comfortaa SemiBold"/>
              </a:rPr>
              <a:t>Data Collection:</a:t>
            </a:r>
            <a:endParaRPr sz="1300">
              <a:solidFill>
                <a:schemeClr val="dk1"/>
              </a:solidFill>
              <a:highlight>
                <a:srgbClr val="ADC2BB"/>
              </a:highlight>
              <a:latin typeface="Comfortaa SemiBold"/>
              <a:ea typeface="Comfortaa SemiBold"/>
              <a:cs typeface="Comfortaa SemiBold"/>
              <a:sym typeface="Comfortaa SemiBold"/>
            </a:endParaRPr>
          </a:p>
          <a:p>
            <a:pPr indent="-311150" lvl="0" marL="457200" rtl="0" algn="l">
              <a:lnSpc>
                <a:spcPct val="95000"/>
              </a:lnSpc>
              <a:spcBef>
                <a:spcPts val="1200"/>
              </a:spcBef>
              <a:spcAft>
                <a:spcPts val="0"/>
              </a:spcAft>
              <a:buClr>
                <a:schemeClr val="dk1"/>
              </a:buClr>
              <a:buSzPts val="1300"/>
              <a:buFont typeface="Comfortaa SemiBold"/>
              <a:buChar char="●"/>
            </a:pPr>
            <a:r>
              <a:rPr lang="en-GB" sz="1300">
                <a:solidFill>
                  <a:schemeClr val="dk1"/>
                </a:solidFill>
                <a:highlight>
                  <a:srgbClr val="ADC2BB"/>
                </a:highlight>
                <a:latin typeface="Comfortaa SemiBold"/>
                <a:ea typeface="Comfortaa SemiBold"/>
                <a:cs typeface="Comfortaa SemiBold"/>
                <a:sym typeface="Comfortaa SemiBold"/>
              </a:rPr>
              <a:t>Comprehensive dataset with medical and demographic information.</a:t>
            </a:r>
            <a:endParaRPr sz="1300">
              <a:solidFill>
                <a:schemeClr val="dk1"/>
              </a:solidFill>
              <a:highlight>
                <a:srgbClr val="ADC2BB"/>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Clr>
                <a:schemeClr val="dk1"/>
              </a:buClr>
              <a:buSzPts val="275"/>
              <a:buFont typeface="Arial"/>
              <a:buNone/>
            </a:pPr>
            <a:r>
              <a:rPr lang="en-GB" sz="1300">
                <a:solidFill>
                  <a:schemeClr val="dk1"/>
                </a:solidFill>
                <a:highlight>
                  <a:srgbClr val="ADC2BB"/>
                </a:highlight>
                <a:latin typeface="Comfortaa SemiBold"/>
                <a:ea typeface="Comfortaa SemiBold"/>
                <a:cs typeface="Comfortaa SemiBold"/>
                <a:sym typeface="Comfortaa SemiBold"/>
              </a:rPr>
              <a:t>Preprocessing:</a:t>
            </a:r>
            <a:endParaRPr sz="1300">
              <a:solidFill>
                <a:schemeClr val="dk1"/>
              </a:solidFill>
              <a:highlight>
                <a:srgbClr val="ADC2BB"/>
              </a:highlight>
              <a:latin typeface="Comfortaa SemiBold"/>
              <a:ea typeface="Comfortaa SemiBold"/>
              <a:cs typeface="Comfortaa SemiBold"/>
              <a:sym typeface="Comfortaa SemiBold"/>
            </a:endParaRPr>
          </a:p>
          <a:p>
            <a:pPr indent="-311150" lvl="0" marL="457200" rtl="0" algn="l">
              <a:lnSpc>
                <a:spcPct val="95000"/>
              </a:lnSpc>
              <a:spcBef>
                <a:spcPts val="1200"/>
              </a:spcBef>
              <a:spcAft>
                <a:spcPts val="0"/>
              </a:spcAft>
              <a:buClr>
                <a:schemeClr val="dk1"/>
              </a:buClr>
              <a:buSzPts val="1300"/>
              <a:buFont typeface="Comfortaa SemiBold"/>
              <a:buChar char="●"/>
            </a:pPr>
            <a:r>
              <a:rPr lang="en-GB" sz="1300">
                <a:solidFill>
                  <a:schemeClr val="dk1"/>
                </a:solidFill>
                <a:highlight>
                  <a:srgbClr val="ADC2BB"/>
                </a:highlight>
                <a:latin typeface="Comfortaa SemiBold"/>
                <a:ea typeface="Comfortaa SemiBold"/>
                <a:cs typeface="Comfortaa SemiBold"/>
                <a:sym typeface="Comfortaa SemiBold"/>
              </a:rPr>
              <a:t>Handle missing values, outliers.</a:t>
            </a:r>
            <a:endParaRPr sz="1300">
              <a:solidFill>
                <a:schemeClr val="dk1"/>
              </a:solidFill>
              <a:highlight>
                <a:srgbClr val="ADC2BB"/>
              </a:highlight>
              <a:latin typeface="Comfortaa SemiBold"/>
              <a:ea typeface="Comfortaa SemiBold"/>
              <a:cs typeface="Comfortaa SemiBold"/>
              <a:sym typeface="Comfortaa SemiBold"/>
            </a:endParaRPr>
          </a:p>
          <a:p>
            <a:pPr indent="-311150" lvl="0" marL="457200" rtl="0" algn="l">
              <a:lnSpc>
                <a:spcPct val="95000"/>
              </a:lnSpc>
              <a:spcBef>
                <a:spcPts val="0"/>
              </a:spcBef>
              <a:spcAft>
                <a:spcPts val="0"/>
              </a:spcAft>
              <a:buClr>
                <a:schemeClr val="dk1"/>
              </a:buClr>
              <a:buSzPts val="1300"/>
              <a:buFont typeface="Comfortaa SemiBold"/>
              <a:buChar char="●"/>
            </a:pPr>
            <a:r>
              <a:rPr lang="en-GB" sz="1300">
                <a:solidFill>
                  <a:schemeClr val="dk1"/>
                </a:solidFill>
                <a:highlight>
                  <a:srgbClr val="ADC2BB"/>
                </a:highlight>
                <a:latin typeface="Comfortaa SemiBold"/>
                <a:ea typeface="Comfortaa SemiBold"/>
                <a:cs typeface="Comfortaa SemiBold"/>
                <a:sym typeface="Comfortaa SemiBold"/>
              </a:rPr>
              <a:t>Ensure data suitability for model training.</a:t>
            </a:r>
            <a:endParaRPr sz="1300">
              <a:solidFill>
                <a:schemeClr val="dk1"/>
              </a:solidFill>
              <a:highlight>
                <a:srgbClr val="ADC2BB"/>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275"/>
              <a:buNone/>
            </a:pPr>
            <a:r>
              <a:t/>
            </a:r>
            <a:endParaRPr sz="1300">
              <a:highlight>
                <a:schemeClr val="lt1"/>
              </a:highlight>
            </a:endParaRPr>
          </a:p>
        </p:txBody>
      </p:sp>
      <p:sp>
        <p:nvSpPr>
          <p:cNvPr id="94" name="Google Shape;94;p17"/>
          <p:cNvSpPr txBox="1"/>
          <p:nvPr>
            <p:ph type="title"/>
          </p:nvPr>
        </p:nvSpPr>
        <p:spPr>
          <a:xfrm>
            <a:off x="120650" y="2674625"/>
            <a:ext cx="641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Feature Selection and Engineering:</a:t>
            </a:r>
            <a:endParaRPr b="1">
              <a:latin typeface="Lexend"/>
              <a:ea typeface="Lexend"/>
              <a:cs typeface="Lexend"/>
              <a:sym typeface="Lexend"/>
            </a:endParaRPr>
          </a:p>
        </p:txBody>
      </p:sp>
      <p:sp>
        <p:nvSpPr>
          <p:cNvPr id="95" name="Google Shape;95;p17"/>
          <p:cNvSpPr txBox="1"/>
          <p:nvPr>
            <p:ph idx="1" type="body"/>
          </p:nvPr>
        </p:nvSpPr>
        <p:spPr>
          <a:xfrm>
            <a:off x="311700" y="3144450"/>
            <a:ext cx="5801700" cy="1519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300">
                <a:solidFill>
                  <a:schemeClr val="dk1"/>
                </a:solidFill>
                <a:highlight>
                  <a:srgbClr val="ACC2BA"/>
                </a:highlight>
                <a:latin typeface="Comfortaa"/>
                <a:ea typeface="Comfortaa"/>
                <a:cs typeface="Comfortaa"/>
                <a:sym typeface="Comfortaa"/>
              </a:rPr>
              <a:t>Feature Selection:</a:t>
            </a:r>
            <a:endParaRPr b="1" sz="1300">
              <a:solidFill>
                <a:schemeClr val="dk1"/>
              </a:solidFill>
              <a:highlight>
                <a:srgbClr val="ACC2BA"/>
              </a:highlight>
              <a:latin typeface="Comfortaa"/>
              <a:ea typeface="Comfortaa"/>
              <a:cs typeface="Comfortaa"/>
              <a:sym typeface="Comfortaa"/>
            </a:endParaRPr>
          </a:p>
          <a:p>
            <a:pPr indent="-311150" lvl="0" marL="457200" rtl="0" algn="l">
              <a:spcBef>
                <a:spcPts val="1200"/>
              </a:spcBef>
              <a:spcAft>
                <a:spcPts val="0"/>
              </a:spcAft>
              <a:buClr>
                <a:schemeClr val="dk1"/>
              </a:buClr>
              <a:buSzPts val="1300"/>
              <a:buFont typeface="Comfortaa"/>
              <a:buChar char="●"/>
            </a:pPr>
            <a:r>
              <a:rPr b="1" lang="en-GB" sz="1300">
                <a:solidFill>
                  <a:schemeClr val="dk1"/>
                </a:solidFill>
                <a:highlight>
                  <a:srgbClr val="ACC2BA"/>
                </a:highlight>
                <a:latin typeface="Comfortaa"/>
                <a:ea typeface="Comfortaa"/>
                <a:cs typeface="Comfortaa"/>
                <a:sym typeface="Comfortaa"/>
              </a:rPr>
              <a:t>Identify features contributing to diabetes prediction.</a:t>
            </a:r>
            <a:endParaRPr b="1" sz="1300">
              <a:solidFill>
                <a:schemeClr val="dk1"/>
              </a:solidFill>
              <a:highlight>
                <a:srgbClr val="ACC2BA"/>
              </a:highlight>
              <a:latin typeface="Comfortaa"/>
              <a:ea typeface="Comfortaa"/>
              <a:cs typeface="Comfortaa"/>
              <a:sym typeface="Comfortaa"/>
            </a:endParaRPr>
          </a:p>
          <a:p>
            <a:pPr indent="0" lvl="0" marL="0" rtl="0" algn="l">
              <a:spcBef>
                <a:spcPts val="1200"/>
              </a:spcBef>
              <a:spcAft>
                <a:spcPts val="0"/>
              </a:spcAft>
              <a:buClr>
                <a:schemeClr val="dk1"/>
              </a:buClr>
              <a:buSzPts val="1100"/>
              <a:buFont typeface="Arial"/>
              <a:buNone/>
            </a:pPr>
            <a:r>
              <a:rPr b="1" lang="en-GB" sz="1300">
                <a:solidFill>
                  <a:schemeClr val="dk1"/>
                </a:solidFill>
                <a:highlight>
                  <a:srgbClr val="ACC2BA"/>
                </a:highlight>
                <a:latin typeface="Comfortaa"/>
                <a:ea typeface="Comfortaa"/>
                <a:cs typeface="Comfortaa"/>
                <a:sym typeface="Comfortaa"/>
              </a:rPr>
              <a:t>Feature Engineering:</a:t>
            </a:r>
            <a:endParaRPr b="1" sz="1300">
              <a:solidFill>
                <a:schemeClr val="dk1"/>
              </a:solidFill>
              <a:highlight>
                <a:srgbClr val="ACC2BA"/>
              </a:highlight>
              <a:latin typeface="Comfortaa"/>
              <a:ea typeface="Comfortaa"/>
              <a:cs typeface="Comfortaa"/>
              <a:sym typeface="Comfortaa"/>
            </a:endParaRPr>
          </a:p>
          <a:p>
            <a:pPr indent="-311150" lvl="0" marL="457200" rtl="0" algn="l">
              <a:spcBef>
                <a:spcPts val="1200"/>
              </a:spcBef>
              <a:spcAft>
                <a:spcPts val="0"/>
              </a:spcAft>
              <a:buClr>
                <a:schemeClr val="dk1"/>
              </a:buClr>
              <a:buSzPts val="1300"/>
              <a:buFont typeface="Comfortaa"/>
              <a:buChar char="●"/>
            </a:pPr>
            <a:r>
              <a:rPr b="1" lang="en-GB" sz="1300">
                <a:solidFill>
                  <a:schemeClr val="dk1"/>
                </a:solidFill>
                <a:highlight>
                  <a:srgbClr val="ACC2BA"/>
                </a:highlight>
                <a:latin typeface="Comfortaa"/>
                <a:ea typeface="Comfortaa"/>
                <a:cs typeface="Comfortaa"/>
                <a:sym typeface="Comfortaa"/>
              </a:rPr>
              <a:t>Create new features to enhance model performance if necessary.</a:t>
            </a:r>
            <a:endParaRPr b="1" sz="1300">
              <a:solidFill>
                <a:schemeClr val="dk1"/>
              </a:solidFill>
              <a:highlight>
                <a:srgbClr val="ACC2BA"/>
              </a:highlight>
              <a:latin typeface="Comfortaa"/>
              <a:ea typeface="Comfortaa"/>
              <a:cs typeface="Comfortaa"/>
              <a:sym typeface="Comfortaa"/>
            </a:endParaRPr>
          </a:p>
          <a:p>
            <a:pPr indent="0" lvl="0" marL="0" rtl="0" algn="l">
              <a:spcBef>
                <a:spcPts val="1200"/>
              </a:spcBef>
              <a:spcAft>
                <a:spcPts val="1200"/>
              </a:spcAft>
              <a:buNone/>
            </a:pPr>
            <a:r>
              <a:t/>
            </a:r>
            <a:endParaRPr sz="1300">
              <a:solidFill>
                <a:schemeClr val="dk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CDC0"/>
        </a:solidFill>
      </p:bgPr>
    </p:bg>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4267200" y="0"/>
            <a:ext cx="4876800" cy="5143500"/>
          </a:xfrm>
          <a:prstGeom prst="rect">
            <a:avLst/>
          </a:prstGeom>
          <a:noFill/>
          <a:ln>
            <a:noFill/>
          </a:ln>
        </p:spPr>
      </p:pic>
      <p:sp>
        <p:nvSpPr>
          <p:cNvPr id="101" name="Google Shape;101;p18"/>
          <p:cNvSpPr txBox="1"/>
          <p:nvPr>
            <p:ph type="title"/>
          </p:nvPr>
        </p:nvSpPr>
        <p:spPr>
          <a:xfrm>
            <a:off x="311700" y="271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Model Development:</a:t>
            </a:r>
            <a:endParaRPr b="1">
              <a:latin typeface="Lexend"/>
              <a:ea typeface="Lexend"/>
              <a:cs typeface="Lexend"/>
              <a:sym typeface="Lexend"/>
            </a:endParaRPr>
          </a:p>
        </p:txBody>
      </p:sp>
      <p:sp>
        <p:nvSpPr>
          <p:cNvPr id="102" name="Google Shape;102;p18"/>
          <p:cNvSpPr txBox="1"/>
          <p:nvPr>
            <p:ph idx="1" type="body"/>
          </p:nvPr>
        </p:nvSpPr>
        <p:spPr>
          <a:xfrm>
            <a:off x="311700" y="1165825"/>
            <a:ext cx="8520600" cy="3416400"/>
          </a:xfrm>
          <a:prstGeom prst="rect">
            <a:avLst/>
          </a:prstGeom>
          <a:noFill/>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605"/>
              <a:buNone/>
            </a:pPr>
            <a:r>
              <a:rPr b="1" lang="en-GB" sz="1399">
                <a:solidFill>
                  <a:schemeClr val="dk1"/>
                </a:solidFill>
                <a:highlight>
                  <a:srgbClr val="C2CDC0"/>
                </a:highlight>
                <a:latin typeface="Comfortaa"/>
                <a:ea typeface="Comfortaa"/>
                <a:cs typeface="Comfortaa"/>
                <a:sym typeface="Comfortaa"/>
              </a:rPr>
              <a:t>Algorithm Used:</a:t>
            </a:r>
            <a:endParaRPr b="1" sz="1399">
              <a:solidFill>
                <a:schemeClr val="dk1"/>
              </a:solidFill>
              <a:highlight>
                <a:srgbClr val="C2CDC0"/>
              </a:highlight>
              <a:latin typeface="Comfortaa"/>
              <a:ea typeface="Comfortaa"/>
              <a:cs typeface="Comfortaa"/>
              <a:sym typeface="Comfortaa"/>
            </a:endParaRPr>
          </a:p>
          <a:p>
            <a:pPr indent="-309916" lvl="0" marL="457200" rtl="0" algn="l">
              <a:lnSpc>
                <a:spcPct val="95000"/>
              </a:lnSpc>
              <a:spcBef>
                <a:spcPts val="120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Extra Trees Classifier:</a:t>
            </a:r>
            <a:endParaRPr sz="1280">
              <a:solidFill>
                <a:schemeClr val="dk1"/>
              </a:solidFill>
              <a:highlight>
                <a:srgbClr val="C2CDC0"/>
              </a:highlight>
              <a:latin typeface="Comfortaa SemiBold"/>
              <a:ea typeface="Comfortaa SemiBold"/>
              <a:cs typeface="Comfortaa SemiBold"/>
              <a:sym typeface="Comfortaa SemiBold"/>
            </a:endParaRPr>
          </a:p>
          <a:p>
            <a:pPr indent="-309916" lvl="1" marL="914400" rtl="0" algn="l">
              <a:lnSpc>
                <a:spcPct val="95000"/>
              </a:lnSpc>
              <a:spcBef>
                <a:spcPts val="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Ensemble learning method that aggregates the results of multiple de-correlated decision trees to produce a more accurate and robust model.</a:t>
            </a:r>
            <a:endParaRPr sz="1280">
              <a:solidFill>
                <a:schemeClr val="dk1"/>
              </a:solidFill>
              <a:highlight>
                <a:srgbClr val="C2CDC0"/>
              </a:highlight>
              <a:latin typeface="Comfortaa SemiBold"/>
              <a:ea typeface="Comfortaa SemiBold"/>
              <a:cs typeface="Comfortaa SemiBold"/>
              <a:sym typeface="Comfortaa SemiBold"/>
            </a:endParaRPr>
          </a:p>
          <a:p>
            <a:pPr indent="-309916" lvl="1" marL="914400" rtl="0" algn="l">
              <a:lnSpc>
                <a:spcPct val="95000"/>
              </a:lnSpc>
              <a:spcBef>
                <a:spcPts val="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Known for its high performance in classification tasks and ability to handle large datasets with many features.</a:t>
            </a:r>
            <a:endParaRPr sz="1280">
              <a:solidFill>
                <a:schemeClr val="dk1"/>
              </a:solidFill>
              <a:highlight>
                <a:srgbClr val="C2CDC0"/>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SzPts val="605"/>
              <a:buNone/>
            </a:pPr>
            <a:r>
              <a:rPr b="1" lang="en-GB" sz="1399">
                <a:solidFill>
                  <a:schemeClr val="dk1"/>
                </a:solidFill>
                <a:highlight>
                  <a:srgbClr val="C2CDC0"/>
                </a:highlight>
                <a:latin typeface="Comfortaa"/>
                <a:ea typeface="Comfortaa"/>
                <a:cs typeface="Comfortaa"/>
                <a:sym typeface="Comfortaa"/>
              </a:rPr>
              <a:t>Model Training:</a:t>
            </a:r>
            <a:endParaRPr b="1" sz="1399">
              <a:solidFill>
                <a:schemeClr val="dk1"/>
              </a:solidFill>
              <a:highlight>
                <a:srgbClr val="C2CDC0"/>
              </a:highlight>
              <a:latin typeface="Comfortaa"/>
              <a:ea typeface="Comfortaa"/>
              <a:cs typeface="Comfortaa"/>
              <a:sym typeface="Comfortaa"/>
            </a:endParaRPr>
          </a:p>
          <a:p>
            <a:pPr indent="-309916" lvl="0" marL="457200" rtl="0" algn="l">
              <a:lnSpc>
                <a:spcPct val="95000"/>
              </a:lnSpc>
              <a:spcBef>
                <a:spcPts val="120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Train the Extra Trees Classifier using the preprocessed dataset.</a:t>
            </a:r>
            <a:endParaRPr sz="1280">
              <a:solidFill>
                <a:schemeClr val="dk1"/>
              </a:solidFill>
              <a:highlight>
                <a:srgbClr val="C2CDC0"/>
              </a:highlight>
              <a:latin typeface="Comfortaa SemiBold"/>
              <a:ea typeface="Comfortaa SemiBold"/>
              <a:cs typeface="Comfortaa SemiBold"/>
              <a:sym typeface="Comfortaa SemiBold"/>
            </a:endParaRPr>
          </a:p>
          <a:p>
            <a:pPr indent="-309916" lvl="0" marL="457200" rtl="0" algn="l">
              <a:lnSpc>
                <a:spcPct val="95000"/>
              </a:lnSpc>
              <a:spcBef>
                <a:spcPts val="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Perform cross-validation to assess model stability and prevent overfitting.</a:t>
            </a:r>
            <a:endParaRPr sz="1280">
              <a:solidFill>
                <a:schemeClr val="dk1"/>
              </a:solidFill>
              <a:highlight>
                <a:srgbClr val="C2CDC0"/>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SzPts val="605"/>
              <a:buNone/>
            </a:pPr>
            <a:r>
              <a:rPr b="1" lang="en-GB" sz="1399">
                <a:solidFill>
                  <a:schemeClr val="dk1"/>
                </a:solidFill>
                <a:highlight>
                  <a:srgbClr val="C2CDC0"/>
                </a:highlight>
                <a:latin typeface="Comfortaa"/>
                <a:ea typeface="Comfortaa"/>
                <a:cs typeface="Comfortaa"/>
                <a:sym typeface="Comfortaa"/>
              </a:rPr>
              <a:t>Parameter Optimization:</a:t>
            </a:r>
            <a:endParaRPr b="1" sz="1399">
              <a:solidFill>
                <a:schemeClr val="dk1"/>
              </a:solidFill>
              <a:highlight>
                <a:srgbClr val="C2CDC0"/>
              </a:highlight>
              <a:latin typeface="Comfortaa"/>
              <a:ea typeface="Comfortaa"/>
              <a:cs typeface="Comfortaa"/>
              <a:sym typeface="Comfortaa"/>
            </a:endParaRPr>
          </a:p>
          <a:p>
            <a:pPr indent="-309916" lvl="0" marL="457200" rtl="0" algn="l">
              <a:lnSpc>
                <a:spcPct val="95000"/>
              </a:lnSpc>
              <a:spcBef>
                <a:spcPts val="1200"/>
              </a:spcBef>
              <a:spcAft>
                <a:spcPts val="0"/>
              </a:spcAft>
              <a:buClr>
                <a:schemeClr val="dk1"/>
              </a:buClr>
              <a:buSzPts val="1281"/>
              <a:buFont typeface="Comfortaa SemiBold"/>
              <a:buChar char="●"/>
            </a:pPr>
            <a:r>
              <a:rPr lang="en-GB" sz="1280">
                <a:solidFill>
                  <a:schemeClr val="dk1"/>
                </a:solidFill>
                <a:highlight>
                  <a:srgbClr val="C2CDC0"/>
                </a:highlight>
                <a:latin typeface="Comfortaa SemiBold"/>
                <a:ea typeface="Comfortaa SemiBold"/>
                <a:cs typeface="Comfortaa SemiBold"/>
                <a:sym typeface="Comfortaa SemiBold"/>
              </a:rPr>
              <a:t>Optimize hyperparameters such as the number of trees, maximum depth, and minimum samples split using grid search or random search techniques.</a:t>
            </a:r>
            <a:endParaRPr sz="1280">
              <a:solidFill>
                <a:schemeClr val="dk1"/>
              </a:solidFill>
              <a:highlight>
                <a:srgbClr val="C2CDC0"/>
              </a:highlight>
              <a:latin typeface="Comfortaa SemiBold"/>
              <a:ea typeface="Comfortaa SemiBold"/>
              <a:cs typeface="Comfortaa SemiBold"/>
              <a:sym typeface="Comfortaa SemiBold"/>
            </a:endParaRPr>
          </a:p>
          <a:p>
            <a:pPr indent="0" lvl="0" marL="457200" rtl="0" algn="l">
              <a:lnSpc>
                <a:spcPct val="95000"/>
              </a:lnSpc>
              <a:spcBef>
                <a:spcPts val="1200"/>
              </a:spcBef>
              <a:spcAft>
                <a:spcPts val="0"/>
              </a:spcAft>
              <a:buSzPts val="605"/>
              <a:buNone/>
            </a:pPr>
            <a:r>
              <a:t/>
            </a:r>
            <a:endParaRPr b="1" sz="805">
              <a:solidFill>
                <a:schemeClr val="dk1"/>
              </a:solidFill>
              <a:highlight>
                <a:srgbClr val="C2CDC0"/>
              </a:highlight>
            </a:endParaRPr>
          </a:p>
          <a:p>
            <a:pPr indent="0" lvl="0" marL="0" rtl="0" algn="l">
              <a:lnSpc>
                <a:spcPct val="95000"/>
              </a:lnSpc>
              <a:spcBef>
                <a:spcPts val="1200"/>
              </a:spcBef>
              <a:spcAft>
                <a:spcPts val="1200"/>
              </a:spcAft>
              <a:buSzPts val="605"/>
              <a:buNone/>
            </a:pPr>
            <a:r>
              <a:t/>
            </a:r>
            <a:endParaRPr sz="1190">
              <a:highlight>
                <a:srgbClr val="C2CDC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4E59"/>
        </a:solidFill>
      </p:bgPr>
    </p:bg>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4267200" y="0"/>
            <a:ext cx="4876800" cy="5143500"/>
          </a:xfrm>
          <a:prstGeom prst="rect">
            <a:avLst/>
          </a:prstGeom>
          <a:noFill/>
          <a:ln>
            <a:noFill/>
          </a:ln>
        </p:spPr>
      </p:pic>
      <p:sp>
        <p:nvSpPr>
          <p:cNvPr id="108" name="Google Shape;108;p19"/>
          <p:cNvSpPr txBox="1"/>
          <p:nvPr>
            <p:ph type="title"/>
          </p:nvPr>
        </p:nvSpPr>
        <p:spPr>
          <a:xfrm>
            <a:off x="178100" y="284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latin typeface="Lexend"/>
                <a:ea typeface="Lexend"/>
                <a:cs typeface="Lexend"/>
                <a:sym typeface="Lexend"/>
              </a:rPr>
              <a:t>Model Evaluation:</a:t>
            </a:r>
            <a:endParaRPr b="1">
              <a:solidFill>
                <a:schemeClr val="lt2"/>
              </a:solidFill>
              <a:latin typeface="Lexend"/>
              <a:ea typeface="Lexend"/>
              <a:cs typeface="Lexend"/>
              <a:sym typeface="Lexend"/>
            </a:endParaRPr>
          </a:p>
        </p:txBody>
      </p:sp>
      <p:sp>
        <p:nvSpPr>
          <p:cNvPr id="109" name="Google Shape;109;p19"/>
          <p:cNvSpPr txBox="1"/>
          <p:nvPr>
            <p:ph idx="1" type="body"/>
          </p:nvPr>
        </p:nvSpPr>
        <p:spPr>
          <a:xfrm>
            <a:off x="178100" y="938725"/>
            <a:ext cx="8520600" cy="392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rPr lang="en-GB" sz="1417">
                <a:solidFill>
                  <a:srgbClr val="F3F3F3"/>
                </a:solidFill>
                <a:highlight>
                  <a:srgbClr val="224E59"/>
                </a:highlight>
                <a:latin typeface="Comfortaa SemiBold"/>
                <a:ea typeface="Comfortaa SemiBold"/>
                <a:cs typeface="Comfortaa SemiBold"/>
                <a:sym typeface="Comfortaa SemiBold"/>
              </a:rPr>
              <a:t>Metrics Used:</a:t>
            </a:r>
            <a:endParaRPr sz="14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1200"/>
              </a:spcBef>
              <a:spcAft>
                <a:spcPts val="0"/>
              </a:spcAft>
              <a:buClr>
                <a:srgbClr val="F3F3F3"/>
              </a:buClr>
              <a:buSzPts val="1318"/>
              <a:buChar char="●"/>
            </a:pPr>
            <a:r>
              <a:rPr lang="en-GB" sz="1317">
                <a:solidFill>
                  <a:srgbClr val="F3F3F3"/>
                </a:solidFill>
                <a:highlight>
                  <a:srgbClr val="224E59"/>
                </a:highlight>
                <a:latin typeface="Comfortaa SemiBold"/>
                <a:ea typeface="Comfortaa SemiBold"/>
                <a:cs typeface="Comfortaa SemiBold"/>
                <a:sym typeface="Comfortaa SemiBold"/>
              </a:rPr>
              <a:t>Accuracy: Measures the proportion of true results (both true positives and true negatives) among the total number of cases examined.</a:t>
            </a:r>
            <a:endParaRPr sz="13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0"/>
              </a:spcBef>
              <a:spcAft>
                <a:spcPts val="0"/>
              </a:spcAft>
              <a:buClr>
                <a:srgbClr val="F3F3F3"/>
              </a:buClr>
              <a:buSzPts val="1318"/>
              <a:buChar char="●"/>
            </a:pPr>
            <a:r>
              <a:rPr lang="en-GB" sz="1317">
                <a:solidFill>
                  <a:srgbClr val="F3F3F3"/>
                </a:solidFill>
                <a:highlight>
                  <a:srgbClr val="224E59"/>
                </a:highlight>
                <a:latin typeface="Comfortaa SemiBold"/>
                <a:ea typeface="Comfortaa SemiBold"/>
                <a:cs typeface="Comfortaa SemiBold"/>
                <a:sym typeface="Comfortaa SemiBold"/>
              </a:rPr>
              <a:t>Precision: Indicates the proportion of true positive results out of all the predicted positives.</a:t>
            </a:r>
            <a:endParaRPr sz="13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0"/>
              </a:spcBef>
              <a:spcAft>
                <a:spcPts val="0"/>
              </a:spcAft>
              <a:buClr>
                <a:srgbClr val="F3F3F3"/>
              </a:buClr>
              <a:buSzPts val="1318"/>
              <a:buChar char="●"/>
            </a:pPr>
            <a:r>
              <a:rPr lang="en-GB" sz="1317">
                <a:solidFill>
                  <a:srgbClr val="F3F3F3"/>
                </a:solidFill>
                <a:highlight>
                  <a:srgbClr val="224E59"/>
                </a:highlight>
                <a:latin typeface="Comfortaa SemiBold"/>
                <a:ea typeface="Comfortaa SemiBold"/>
                <a:cs typeface="Comfortaa SemiBold"/>
                <a:sym typeface="Comfortaa SemiBold"/>
              </a:rPr>
              <a:t>Recall: Reflects the proportion of true positive results out of all actual positives.</a:t>
            </a:r>
            <a:endParaRPr sz="13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0"/>
              </a:spcBef>
              <a:spcAft>
                <a:spcPts val="0"/>
              </a:spcAft>
              <a:buClr>
                <a:srgbClr val="F3F3F3"/>
              </a:buClr>
              <a:buSzPts val="1318"/>
              <a:buChar char="●"/>
            </a:pPr>
            <a:r>
              <a:rPr lang="en-GB" sz="1317">
                <a:solidFill>
                  <a:srgbClr val="F3F3F3"/>
                </a:solidFill>
                <a:highlight>
                  <a:srgbClr val="224E59"/>
                </a:highlight>
                <a:latin typeface="Comfortaa SemiBold"/>
                <a:ea typeface="Comfortaa SemiBold"/>
                <a:cs typeface="Comfortaa SemiBold"/>
                <a:sym typeface="Comfortaa SemiBold"/>
              </a:rPr>
              <a:t>F1-score: Harmonic mean of precision and recall, providing a balance between the two.</a:t>
            </a:r>
            <a:endParaRPr sz="13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0"/>
              </a:spcBef>
              <a:spcAft>
                <a:spcPts val="0"/>
              </a:spcAft>
              <a:buClr>
                <a:srgbClr val="F3F3F3"/>
              </a:buClr>
              <a:buSzPts val="1318"/>
              <a:buChar char="●"/>
            </a:pPr>
            <a:r>
              <a:rPr lang="en-GB" sz="1317">
                <a:solidFill>
                  <a:srgbClr val="F3F3F3"/>
                </a:solidFill>
                <a:highlight>
                  <a:srgbClr val="224E59"/>
                </a:highlight>
                <a:latin typeface="Comfortaa SemiBold"/>
                <a:ea typeface="Comfortaa SemiBold"/>
                <a:cs typeface="Comfortaa SemiBold"/>
                <a:sym typeface="Comfortaa SemiBold"/>
              </a:rPr>
              <a:t>ROC-AUC: Area under the Receiver Operating Characteristic curve, evaluating the trade-off between true positive rate and false positive rate.</a:t>
            </a:r>
            <a:endParaRPr sz="1317">
              <a:solidFill>
                <a:srgbClr val="F3F3F3"/>
              </a:solidFill>
              <a:highlight>
                <a:srgbClr val="224E59"/>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Clr>
                <a:schemeClr val="dk1"/>
              </a:buClr>
              <a:buSzPts val="1018"/>
              <a:buFont typeface="Arial"/>
              <a:buNone/>
            </a:pPr>
            <a:r>
              <a:rPr lang="en-GB" sz="1417">
                <a:solidFill>
                  <a:srgbClr val="F3F3F3"/>
                </a:solidFill>
                <a:highlight>
                  <a:srgbClr val="224E59"/>
                </a:highlight>
                <a:latin typeface="Comfortaa SemiBold"/>
                <a:ea typeface="Comfortaa SemiBold"/>
                <a:cs typeface="Comfortaa SemiBold"/>
                <a:sym typeface="Comfortaa SemiBold"/>
              </a:rPr>
              <a:t>Performance Comparison:</a:t>
            </a:r>
            <a:endParaRPr sz="14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1200"/>
              </a:spcBef>
              <a:spcAft>
                <a:spcPts val="0"/>
              </a:spcAft>
              <a:buClr>
                <a:srgbClr val="F3F3F3"/>
              </a:buClr>
              <a:buSzPts val="1318"/>
              <a:buFont typeface="Comfortaa SemiBold"/>
              <a:buChar char="●"/>
            </a:pPr>
            <a:r>
              <a:rPr lang="en-GB" sz="1317">
                <a:solidFill>
                  <a:srgbClr val="F3F3F3"/>
                </a:solidFill>
                <a:highlight>
                  <a:srgbClr val="224E59"/>
                </a:highlight>
                <a:latin typeface="Comfortaa SemiBold"/>
                <a:ea typeface="Comfortaa SemiBold"/>
                <a:cs typeface="Comfortaa SemiBold"/>
                <a:sym typeface="Comfortaa SemiBold"/>
              </a:rPr>
              <a:t>Evaluate the Extra Trees Classifier against other models previously tested (e.g., logistic regression, decision trees) to confirm its superiority.</a:t>
            </a:r>
            <a:endParaRPr sz="1317">
              <a:solidFill>
                <a:srgbClr val="F3F3F3"/>
              </a:solidFill>
              <a:highlight>
                <a:srgbClr val="224E59"/>
              </a:highlight>
              <a:latin typeface="Comfortaa SemiBold"/>
              <a:ea typeface="Comfortaa SemiBold"/>
              <a:cs typeface="Comfortaa SemiBold"/>
              <a:sym typeface="Comfortaa SemiBold"/>
            </a:endParaRPr>
          </a:p>
          <a:p>
            <a:pPr indent="0" lvl="0" marL="0" rtl="0" algn="l">
              <a:lnSpc>
                <a:spcPct val="95000"/>
              </a:lnSpc>
              <a:spcBef>
                <a:spcPts val="1200"/>
              </a:spcBef>
              <a:spcAft>
                <a:spcPts val="0"/>
              </a:spcAft>
              <a:buClr>
                <a:schemeClr val="dk1"/>
              </a:buClr>
              <a:buSzPts val="1018"/>
              <a:buFont typeface="Arial"/>
              <a:buNone/>
            </a:pPr>
            <a:r>
              <a:rPr lang="en-GB" sz="1417">
                <a:solidFill>
                  <a:srgbClr val="F3F3F3"/>
                </a:solidFill>
                <a:highlight>
                  <a:srgbClr val="224E59"/>
                </a:highlight>
                <a:latin typeface="Comfortaa SemiBold"/>
                <a:ea typeface="Comfortaa SemiBold"/>
                <a:cs typeface="Comfortaa SemiBold"/>
                <a:sym typeface="Comfortaa SemiBold"/>
              </a:rPr>
              <a:t>Model Robustness:</a:t>
            </a:r>
            <a:endParaRPr sz="1417">
              <a:solidFill>
                <a:srgbClr val="F3F3F3"/>
              </a:solidFill>
              <a:highlight>
                <a:srgbClr val="224E59"/>
              </a:highlight>
              <a:latin typeface="Comfortaa SemiBold"/>
              <a:ea typeface="Comfortaa SemiBold"/>
              <a:cs typeface="Comfortaa SemiBold"/>
              <a:sym typeface="Comfortaa SemiBold"/>
            </a:endParaRPr>
          </a:p>
          <a:p>
            <a:pPr indent="-312261" lvl="0" marL="457200" rtl="0" algn="l">
              <a:lnSpc>
                <a:spcPct val="95000"/>
              </a:lnSpc>
              <a:spcBef>
                <a:spcPts val="1200"/>
              </a:spcBef>
              <a:spcAft>
                <a:spcPts val="0"/>
              </a:spcAft>
              <a:buClr>
                <a:srgbClr val="F3F3F3"/>
              </a:buClr>
              <a:buSzPts val="1318"/>
              <a:buFont typeface="Comfortaa SemiBold"/>
              <a:buChar char="●"/>
            </a:pPr>
            <a:r>
              <a:rPr lang="en-GB" sz="1317">
                <a:solidFill>
                  <a:srgbClr val="F3F3F3"/>
                </a:solidFill>
                <a:highlight>
                  <a:srgbClr val="224E59"/>
                </a:highlight>
                <a:latin typeface="Comfortaa SemiBold"/>
                <a:ea typeface="Comfortaa SemiBold"/>
                <a:cs typeface="Comfortaa SemiBold"/>
                <a:sym typeface="Comfortaa SemiBold"/>
              </a:rPr>
              <a:t>Assess the model’s robustness by evaluating its performance on different subsets of the dataset and ensuring consistent results.</a:t>
            </a:r>
            <a:endParaRPr sz="1317">
              <a:solidFill>
                <a:srgbClr val="F3F3F3"/>
              </a:solidFill>
              <a:highlight>
                <a:srgbClr val="224E59"/>
              </a:highlight>
              <a:latin typeface="Comfortaa SemiBold"/>
              <a:ea typeface="Comfortaa SemiBold"/>
              <a:cs typeface="Comfortaa SemiBold"/>
              <a:sym typeface="Comfortaa SemiBold"/>
            </a:endParaRPr>
          </a:p>
          <a:p>
            <a:pPr indent="0" lvl="0" marL="0" rtl="0" algn="l">
              <a:lnSpc>
                <a:spcPct val="95000"/>
              </a:lnSpc>
              <a:spcBef>
                <a:spcPts val="1200"/>
              </a:spcBef>
              <a:spcAft>
                <a:spcPts val="1200"/>
              </a:spcAft>
              <a:buSzPts val="1018"/>
              <a:buNone/>
            </a:pPr>
            <a:r>
              <a:t/>
            </a:r>
            <a:endParaRPr sz="1317">
              <a:solidFill>
                <a:srgbClr val="F3F3F3"/>
              </a:solidFill>
              <a:highlight>
                <a:srgbClr val="224E59"/>
              </a:highlight>
              <a:latin typeface="Comfortaa SemiBold"/>
              <a:ea typeface="Comfortaa SemiBold"/>
              <a:cs typeface="Comfortaa SemiBold"/>
              <a:sym typeface="Comforta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C74"/>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b="0" l="0" r="13344" t="12342"/>
          <a:stretch/>
        </p:blipFill>
        <p:spPr>
          <a:xfrm>
            <a:off x="4515600" y="0"/>
            <a:ext cx="4628401" cy="4681900"/>
          </a:xfrm>
          <a:prstGeom prst="rect">
            <a:avLst/>
          </a:prstGeom>
          <a:noFill/>
          <a:ln>
            <a:noFill/>
          </a:ln>
        </p:spPr>
      </p:pic>
      <p:sp>
        <p:nvSpPr>
          <p:cNvPr id="115" name="Google Shape;115;p20"/>
          <p:cNvSpPr txBox="1"/>
          <p:nvPr>
            <p:ph type="title"/>
          </p:nvPr>
        </p:nvSpPr>
        <p:spPr>
          <a:xfrm>
            <a:off x="204825" y="27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latin typeface="Lexend"/>
                <a:ea typeface="Lexend"/>
                <a:cs typeface="Lexend"/>
                <a:sym typeface="Lexend"/>
              </a:rPr>
              <a:t>Tools and Resources:</a:t>
            </a:r>
            <a:endParaRPr b="1">
              <a:solidFill>
                <a:schemeClr val="lt2"/>
              </a:solidFill>
              <a:latin typeface="Lexend"/>
              <a:ea typeface="Lexend"/>
              <a:cs typeface="Lexend"/>
              <a:sym typeface="Lexend"/>
            </a:endParaRPr>
          </a:p>
        </p:txBody>
      </p:sp>
      <p:sp>
        <p:nvSpPr>
          <p:cNvPr id="116" name="Google Shape;116;p20"/>
          <p:cNvSpPr txBox="1"/>
          <p:nvPr>
            <p:ph idx="1" type="body"/>
          </p:nvPr>
        </p:nvSpPr>
        <p:spPr>
          <a:xfrm>
            <a:off x="138000" y="1326075"/>
            <a:ext cx="6635400" cy="3723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GB" sz="1700">
                <a:solidFill>
                  <a:srgbClr val="F3F3F3"/>
                </a:solidFill>
                <a:highlight>
                  <a:srgbClr val="295C74"/>
                </a:highlight>
                <a:latin typeface="Comfortaa"/>
                <a:ea typeface="Comfortaa"/>
                <a:cs typeface="Comfortaa"/>
                <a:sym typeface="Comfortaa"/>
              </a:rPr>
              <a:t>  IBM Cloud and Watson Studio:</a:t>
            </a:r>
            <a:endParaRPr b="1" sz="1500">
              <a:solidFill>
                <a:srgbClr val="F3F3F3"/>
              </a:solidFill>
              <a:highlight>
                <a:srgbClr val="295C74"/>
              </a:highlight>
              <a:latin typeface="Comfortaa"/>
              <a:ea typeface="Comfortaa"/>
              <a:cs typeface="Comfortaa"/>
              <a:sym typeface="Comfortaa"/>
            </a:endParaRPr>
          </a:p>
          <a:p>
            <a:pPr indent="-317500" lvl="0" marL="457200" rtl="0" algn="l">
              <a:lnSpc>
                <a:spcPct val="150000"/>
              </a:lnSpc>
              <a:spcBef>
                <a:spcPts val="1200"/>
              </a:spcBef>
              <a:spcAft>
                <a:spcPts val="0"/>
              </a:spcAft>
              <a:buClr>
                <a:srgbClr val="F3F3F3"/>
              </a:buClr>
              <a:buSzPts val="1400"/>
              <a:buFont typeface="Comfortaa SemiBold"/>
              <a:buChar char="●"/>
            </a:pPr>
            <a:r>
              <a:rPr lang="en-GB" sz="1400">
                <a:solidFill>
                  <a:srgbClr val="F3F3F3"/>
                </a:solidFill>
                <a:highlight>
                  <a:srgbClr val="295C74"/>
                </a:highlight>
                <a:latin typeface="Comfortaa SemiBold"/>
                <a:ea typeface="Comfortaa SemiBold"/>
                <a:cs typeface="Comfortaa SemiBold"/>
                <a:sym typeface="Comfortaa SemiBold"/>
              </a:rPr>
              <a:t>Description:</a:t>
            </a:r>
            <a:endParaRPr sz="1400">
              <a:solidFill>
                <a:srgbClr val="F3F3F3"/>
              </a:solidFill>
              <a:highlight>
                <a:srgbClr val="295C74"/>
              </a:highlight>
              <a:latin typeface="Comfortaa SemiBold"/>
              <a:ea typeface="Comfortaa SemiBold"/>
              <a:cs typeface="Comfortaa SemiBold"/>
              <a:sym typeface="Comfortaa SemiBold"/>
            </a:endParaRPr>
          </a:p>
          <a:p>
            <a:pPr indent="-317500" lvl="1" marL="914400" rtl="0" algn="l">
              <a:spcBef>
                <a:spcPts val="0"/>
              </a:spcBef>
              <a:spcAft>
                <a:spcPts val="0"/>
              </a:spcAft>
              <a:buClr>
                <a:srgbClr val="F3F3F3"/>
              </a:buClr>
              <a:buSzPts val="1400"/>
              <a:buFont typeface="Comfortaa SemiBold"/>
              <a:buChar char="○"/>
            </a:pPr>
            <a:r>
              <a:rPr lang="en-GB">
                <a:solidFill>
                  <a:srgbClr val="F3F3F3"/>
                </a:solidFill>
                <a:highlight>
                  <a:srgbClr val="295C74"/>
                </a:highlight>
                <a:latin typeface="Comfortaa SemiBold"/>
                <a:ea typeface="Comfortaa SemiBold"/>
                <a:cs typeface="Comfortaa SemiBold"/>
                <a:sym typeface="Comfortaa SemiBold"/>
              </a:rPr>
              <a:t>IBM Cloud provides a comprehensive cloud platform with various tools and services.</a:t>
            </a:r>
            <a:endParaRPr>
              <a:solidFill>
                <a:srgbClr val="F3F3F3"/>
              </a:solidFill>
              <a:highlight>
                <a:srgbClr val="295C74"/>
              </a:highlight>
              <a:latin typeface="Comfortaa SemiBold"/>
              <a:ea typeface="Comfortaa SemiBold"/>
              <a:cs typeface="Comfortaa SemiBold"/>
              <a:sym typeface="Comfortaa SemiBold"/>
            </a:endParaRPr>
          </a:p>
          <a:p>
            <a:pPr indent="-317500" lvl="1" marL="914400" rtl="0" algn="l">
              <a:spcBef>
                <a:spcPts val="0"/>
              </a:spcBef>
              <a:spcAft>
                <a:spcPts val="0"/>
              </a:spcAft>
              <a:buClr>
                <a:srgbClr val="F3F3F3"/>
              </a:buClr>
              <a:buSzPts val="1400"/>
              <a:buFont typeface="Comfortaa SemiBold"/>
              <a:buChar char="○"/>
            </a:pPr>
            <a:r>
              <a:rPr lang="en-GB">
                <a:solidFill>
                  <a:srgbClr val="F3F3F3"/>
                </a:solidFill>
                <a:highlight>
                  <a:srgbClr val="295C74"/>
                </a:highlight>
                <a:latin typeface="Comfortaa SemiBold"/>
                <a:ea typeface="Comfortaa SemiBold"/>
                <a:cs typeface="Comfortaa SemiBold"/>
                <a:sym typeface="Comfortaa SemiBold"/>
              </a:rPr>
              <a:t>Watson Studio is a powerful tool for data science and machine learning.</a:t>
            </a:r>
            <a:endParaRPr>
              <a:solidFill>
                <a:srgbClr val="F3F3F3"/>
              </a:solidFill>
              <a:highlight>
                <a:srgbClr val="295C74"/>
              </a:highlight>
              <a:latin typeface="Comfortaa SemiBold"/>
              <a:ea typeface="Comfortaa SemiBold"/>
              <a:cs typeface="Comfortaa SemiBold"/>
              <a:sym typeface="Comfortaa SemiBold"/>
            </a:endParaRPr>
          </a:p>
          <a:p>
            <a:pPr indent="-317500" lvl="0" marL="457200" rtl="0" algn="l">
              <a:spcBef>
                <a:spcPts val="0"/>
              </a:spcBef>
              <a:spcAft>
                <a:spcPts val="0"/>
              </a:spcAft>
              <a:buClr>
                <a:srgbClr val="F3F3F3"/>
              </a:buClr>
              <a:buSzPts val="1400"/>
              <a:buFont typeface="Comfortaa SemiBold"/>
              <a:buChar char="●"/>
            </a:pPr>
            <a:r>
              <a:rPr lang="en-GB" sz="1400">
                <a:solidFill>
                  <a:srgbClr val="F3F3F3"/>
                </a:solidFill>
                <a:highlight>
                  <a:srgbClr val="295C74"/>
                </a:highlight>
                <a:latin typeface="Comfortaa SemiBold"/>
                <a:ea typeface="Comfortaa SemiBold"/>
                <a:cs typeface="Comfortaa SemiBold"/>
                <a:sym typeface="Comfortaa SemiBold"/>
              </a:rPr>
              <a:t>Usage:</a:t>
            </a:r>
            <a:endParaRPr sz="1400">
              <a:solidFill>
                <a:srgbClr val="F3F3F3"/>
              </a:solidFill>
              <a:highlight>
                <a:srgbClr val="295C74"/>
              </a:highlight>
              <a:latin typeface="Comfortaa SemiBold"/>
              <a:ea typeface="Comfortaa SemiBold"/>
              <a:cs typeface="Comfortaa SemiBold"/>
              <a:sym typeface="Comfortaa SemiBold"/>
            </a:endParaRPr>
          </a:p>
          <a:p>
            <a:pPr indent="-317500" lvl="1" marL="914400" rtl="0" algn="l">
              <a:spcBef>
                <a:spcPts val="0"/>
              </a:spcBef>
              <a:spcAft>
                <a:spcPts val="0"/>
              </a:spcAft>
              <a:buClr>
                <a:srgbClr val="F3F3F3"/>
              </a:buClr>
              <a:buSzPts val="1400"/>
              <a:buFont typeface="Comfortaa SemiBold"/>
              <a:buChar char="○"/>
            </a:pPr>
            <a:r>
              <a:rPr lang="en-GB">
                <a:solidFill>
                  <a:srgbClr val="F3F3F3"/>
                </a:solidFill>
                <a:highlight>
                  <a:srgbClr val="295C74"/>
                </a:highlight>
                <a:latin typeface="Comfortaa SemiBold"/>
                <a:ea typeface="Comfortaa SemiBold"/>
                <a:cs typeface="Comfortaa SemiBold"/>
                <a:sym typeface="Comfortaa SemiBold"/>
              </a:rPr>
              <a:t>Use IBM Cloud for data storage, processing, and model deployment.</a:t>
            </a:r>
            <a:endParaRPr>
              <a:solidFill>
                <a:srgbClr val="F3F3F3"/>
              </a:solidFill>
              <a:highlight>
                <a:srgbClr val="295C74"/>
              </a:highlight>
              <a:latin typeface="Comfortaa SemiBold"/>
              <a:ea typeface="Comfortaa SemiBold"/>
              <a:cs typeface="Comfortaa SemiBold"/>
              <a:sym typeface="Comfortaa SemiBold"/>
            </a:endParaRPr>
          </a:p>
          <a:p>
            <a:pPr indent="-317500" lvl="1" marL="914400" rtl="0" algn="l">
              <a:spcBef>
                <a:spcPts val="0"/>
              </a:spcBef>
              <a:spcAft>
                <a:spcPts val="0"/>
              </a:spcAft>
              <a:buClr>
                <a:srgbClr val="F3F3F3"/>
              </a:buClr>
              <a:buSzPts val="1400"/>
              <a:buFont typeface="Comfortaa SemiBold"/>
              <a:buChar char="○"/>
            </a:pPr>
            <a:r>
              <a:rPr lang="en-GB">
                <a:solidFill>
                  <a:srgbClr val="F3F3F3"/>
                </a:solidFill>
                <a:highlight>
                  <a:srgbClr val="295C74"/>
                </a:highlight>
                <a:latin typeface="Comfortaa SemiBold"/>
                <a:ea typeface="Comfortaa SemiBold"/>
                <a:cs typeface="Comfortaa SemiBold"/>
                <a:sym typeface="Comfortaa SemiBold"/>
              </a:rPr>
              <a:t>Use Watson Studio for model development, training, and evaluation.</a:t>
            </a:r>
            <a:endParaRPr>
              <a:solidFill>
                <a:srgbClr val="F3F3F3"/>
              </a:solidFill>
              <a:highlight>
                <a:srgbClr val="295C74"/>
              </a:highlight>
              <a:latin typeface="Comfortaa SemiBold"/>
              <a:ea typeface="Comfortaa SemiBold"/>
              <a:cs typeface="Comfortaa SemiBold"/>
              <a:sym typeface="Comfortaa SemiBold"/>
            </a:endParaRPr>
          </a:p>
          <a:p>
            <a:pPr indent="0" lvl="0" marL="0" rtl="0" algn="l">
              <a:spcBef>
                <a:spcPts val="1200"/>
              </a:spcBef>
              <a:spcAft>
                <a:spcPts val="1200"/>
              </a:spcAft>
              <a:buNone/>
            </a:pPr>
            <a:r>
              <a:t/>
            </a:r>
            <a:endParaRPr>
              <a:solidFill>
                <a:srgbClr val="F3F3F3"/>
              </a:solidFill>
              <a:highlight>
                <a:srgbClr val="295C74"/>
              </a:highlight>
              <a:latin typeface="Comfortaa SemiBold"/>
              <a:ea typeface="Comfortaa SemiBold"/>
              <a:cs typeface="Comfortaa SemiBold"/>
              <a:sym typeface="Comforta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164725" y="7094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Lexend"/>
                <a:ea typeface="Lexend"/>
                <a:cs typeface="Lexend"/>
                <a:sym typeface="Lexend"/>
              </a:rPr>
              <a:t>Model Impact and Effectiveness:</a:t>
            </a:r>
            <a:endParaRPr b="1">
              <a:latin typeface="Lexend"/>
              <a:ea typeface="Lexend"/>
              <a:cs typeface="Lexend"/>
              <a:sym typeface="Lexend"/>
            </a:endParaRPr>
          </a:p>
        </p:txBody>
      </p:sp>
      <p:sp>
        <p:nvSpPr>
          <p:cNvPr id="122" name="Google Shape;122;p21"/>
          <p:cNvSpPr txBox="1"/>
          <p:nvPr>
            <p:ph idx="1" type="body"/>
          </p:nvPr>
        </p:nvSpPr>
        <p:spPr>
          <a:xfrm>
            <a:off x="106900" y="643650"/>
            <a:ext cx="6111300" cy="4128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400">
                <a:solidFill>
                  <a:schemeClr val="dk1"/>
                </a:solidFill>
                <a:latin typeface="Comfortaa"/>
                <a:ea typeface="Comfortaa"/>
                <a:cs typeface="Comfortaa"/>
                <a:sym typeface="Comfortaa"/>
              </a:rPr>
              <a:t>Problem Solving:</a:t>
            </a:r>
            <a:endParaRPr b="1" sz="1400">
              <a:solidFill>
                <a:schemeClr val="dk1"/>
              </a:solidFill>
              <a:latin typeface="Comfortaa"/>
              <a:ea typeface="Comfortaa"/>
              <a:cs typeface="Comfortaa"/>
              <a:sym typeface="Comfortaa"/>
            </a:endParaRPr>
          </a:p>
          <a:p>
            <a:pPr indent="-317500" lvl="0" marL="360000" rtl="0" algn="l">
              <a:lnSpc>
                <a:spcPct val="150000"/>
              </a:lnSpc>
              <a:spcBef>
                <a:spcPts val="1200"/>
              </a:spcBef>
              <a:spcAft>
                <a:spcPts val="0"/>
              </a:spcAft>
              <a:buClr>
                <a:schemeClr val="dk1"/>
              </a:buClr>
              <a:buSzPts val="1400"/>
              <a:buFont typeface="Comfortaa"/>
              <a:buChar char="●"/>
            </a:pPr>
            <a:r>
              <a:rPr b="1" lang="en-GB" sz="1400">
                <a:solidFill>
                  <a:schemeClr val="dk1"/>
                </a:solidFill>
                <a:latin typeface="Comfortaa"/>
                <a:ea typeface="Comfortaa"/>
                <a:cs typeface="Comfortaa"/>
                <a:sym typeface="Comfortaa"/>
              </a:rPr>
              <a:t>Early Detection:</a:t>
            </a:r>
            <a:endParaRPr b="1" sz="1400">
              <a:solidFill>
                <a:schemeClr val="dk1"/>
              </a:solidFill>
              <a:latin typeface="Comfortaa"/>
              <a:ea typeface="Comfortaa"/>
              <a:cs typeface="Comfortaa"/>
              <a:sym typeface="Comfortaa"/>
            </a:endParaRPr>
          </a:p>
          <a:p>
            <a:pPr indent="-304800" lvl="1" marL="54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Enables early diabetes detection, crucial for preventing severe complications like heart disease and kidney failure.</a:t>
            </a:r>
            <a:endParaRPr sz="1200">
              <a:solidFill>
                <a:schemeClr val="dk1"/>
              </a:solidFill>
              <a:latin typeface="Comfortaa SemiBold"/>
              <a:ea typeface="Comfortaa SemiBold"/>
              <a:cs typeface="Comfortaa SemiBold"/>
              <a:sym typeface="Comfortaa SemiBold"/>
            </a:endParaRPr>
          </a:p>
          <a:p>
            <a:pPr indent="-304800" lvl="1" marL="54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Identifies high-risk individuals early, facilitating timely lifestyle changes and medical interventions.</a:t>
            </a:r>
            <a:endParaRPr sz="1200">
              <a:solidFill>
                <a:schemeClr val="dk1"/>
              </a:solidFill>
              <a:latin typeface="Comfortaa SemiBold"/>
              <a:ea typeface="Comfortaa SemiBold"/>
              <a:cs typeface="Comfortaa SemiBold"/>
              <a:sym typeface="Comfortaa SemiBold"/>
            </a:endParaRPr>
          </a:p>
          <a:p>
            <a:pPr indent="-317500" lvl="0" marL="360000" rtl="0" algn="l">
              <a:lnSpc>
                <a:spcPct val="150000"/>
              </a:lnSpc>
              <a:spcBef>
                <a:spcPts val="0"/>
              </a:spcBef>
              <a:spcAft>
                <a:spcPts val="0"/>
              </a:spcAft>
              <a:buClr>
                <a:schemeClr val="dk1"/>
              </a:buClr>
              <a:buSzPts val="1400"/>
              <a:buFont typeface="Comfortaa"/>
              <a:buChar char="●"/>
            </a:pPr>
            <a:r>
              <a:rPr b="1" lang="en-GB" sz="1400">
                <a:solidFill>
                  <a:schemeClr val="dk1"/>
                </a:solidFill>
                <a:latin typeface="Comfortaa"/>
                <a:ea typeface="Comfortaa"/>
                <a:cs typeface="Comfortaa"/>
                <a:sym typeface="Comfortaa"/>
              </a:rPr>
              <a:t>Non-Invasive and Efficient:</a:t>
            </a:r>
            <a:endParaRPr b="1" sz="1400">
              <a:solidFill>
                <a:schemeClr val="dk1"/>
              </a:solidFill>
              <a:latin typeface="Comfortaa"/>
              <a:ea typeface="Comfortaa"/>
              <a:cs typeface="Comfortaa"/>
              <a:sym typeface="Comfortaa"/>
            </a:endParaRPr>
          </a:p>
          <a:p>
            <a:pPr indent="-304800" lvl="1" marL="54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Offers a non-invasive, quick, and cost-effective alternative to traditional diagnostic methods.</a:t>
            </a:r>
            <a:endParaRPr sz="1200">
              <a:solidFill>
                <a:schemeClr val="dk1"/>
              </a:solidFill>
              <a:latin typeface="Comfortaa SemiBold"/>
              <a:ea typeface="Comfortaa SemiBold"/>
              <a:cs typeface="Comfortaa SemiBold"/>
              <a:sym typeface="Comfortaa SemiBold"/>
            </a:endParaRPr>
          </a:p>
          <a:p>
            <a:pPr indent="-304800" lvl="1" marL="54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Makes diabetes screening more accessible to a larger population.</a:t>
            </a:r>
            <a:endParaRPr sz="1200">
              <a:solidFill>
                <a:schemeClr val="dk1"/>
              </a:solidFill>
              <a:latin typeface="Comfortaa SemiBold"/>
              <a:ea typeface="Comfortaa SemiBold"/>
              <a:cs typeface="Comfortaa SemiBold"/>
              <a:sym typeface="Comfortaa SemiBold"/>
            </a:endParaRPr>
          </a:p>
          <a:p>
            <a:pPr indent="-317500" lvl="0" marL="360000" rtl="0" algn="l">
              <a:lnSpc>
                <a:spcPct val="150000"/>
              </a:lnSpc>
              <a:spcBef>
                <a:spcPts val="0"/>
              </a:spcBef>
              <a:spcAft>
                <a:spcPts val="0"/>
              </a:spcAft>
              <a:buClr>
                <a:schemeClr val="dk1"/>
              </a:buClr>
              <a:buSzPts val="1400"/>
              <a:buFont typeface="Comfortaa"/>
              <a:buChar char="●"/>
            </a:pPr>
            <a:r>
              <a:rPr b="1" lang="en-GB" sz="1400">
                <a:solidFill>
                  <a:schemeClr val="dk1"/>
                </a:solidFill>
                <a:latin typeface="Comfortaa"/>
                <a:ea typeface="Comfortaa"/>
                <a:cs typeface="Comfortaa"/>
                <a:sym typeface="Comfortaa"/>
              </a:rPr>
              <a:t>Scalable Solution:</a:t>
            </a:r>
            <a:endParaRPr b="1" sz="1400">
              <a:solidFill>
                <a:schemeClr val="dk1"/>
              </a:solidFill>
              <a:latin typeface="Comfortaa"/>
              <a:ea typeface="Comfortaa"/>
              <a:cs typeface="Comfortaa"/>
              <a:sym typeface="Comfortaa"/>
            </a:endParaRPr>
          </a:p>
          <a:p>
            <a:pPr indent="-352425" lvl="1" marL="63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Integrates seamlessly into existing healthcare systems and mobile health apps.</a:t>
            </a:r>
            <a:endParaRPr sz="1200">
              <a:solidFill>
                <a:schemeClr val="dk1"/>
              </a:solidFill>
              <a:latin typeface="Comfortaa SemiBold"/>
              <a:ea typeface="Comfortaa SemiBold"/>
              <a:cs typeface="Comfortaa SemiBold"/>
              <a:sym typeface="Comfortaa SemiBold"/>
            </a:endParaRPr>
          </a:p>
          <a:p>
            <a:pPr indent="-352425" lvl="1" marL="630000" rtl="0" algn="l">
              <a:lnSpc>
                <a:spcPct val="150000"/>
              </a:lnSpc>
              <a:spcBef>
                <a:spcPts val="0"/>
              </a:spcBef>
              <a:spcAft>
                <a:spcPts val="0"/>
              </a:spcAft>
              <a:buClr>
                <a:schemeClr val="dk1"/>
              </a:buClr>
              <a:buSzPts val="1200"/>
              <a:buFont typeface="Comfortaa SemiBold"/>
              <a:buChar char="○"/>
            </a:pPr>
            <a:r>
              <a:rPr lang="en-GB" sz="1200">
                <a:solidFill>
                  <a:schemeClr val="dk1"/>
                </a:solidFill>
                <a:latin typeface="Comfortaa SemiBold"/>
                <a:ea typeface="Comfortaa SemiBold"/>
                <a:cs typeface="Comfortaa SemiBold"/>
                <a:sym typeface="Comfortaa SemiBold"/>
              </a:rPr>
              <a:t>Allows widespread adoption and real-time monitoring across diverse populations.</a:t>
            </a:r>
            <a:endParaRPr sz="1200">
              <a:solidFill>
                <a:schemeClr val="dk1"/>
              </a:solidFill>
              <a:latin typeface="Comfortaa SemiBold"/>
              <a:ea typeface="Comfortaa SemiBold"/>
              <a:cs typeface="Comfortaa SemiBold"/>
              <a:sym typeface="Comfortaa SemiBold"/>
            </a:endParaRPr>
          </a:p>
          <a:p>
            <a:pPr indent="0" lvl="0" marL="457200" rtl="0" algn="l">
              <a:spcBef>
                <a:spcPts val="1200"/>
              </a:spcBef>
              <a:spcAft>
                <a:spcPts val="0"/>
              </a:spcAft>
              <a:buNone/>
            </a:pPr>
            <a:r>
              <a:t/>
            </a:r>
            <a:endParaRPr sz="1400">
              <a:solidFill>
                <a:schemeClr val="dk1"/>
              </a:solidFill>
              <a:latin typeface="Comfortaa SemiBold"/>
              <a:ea typeface="Comfortaa SemiBold"/>
              <a:cs typeface="Comfortaa SemiBold"/>
              <a:sym typeface="Comfortaa SemiBold"/>
            </a:endParaRPr>
          </a:p>
          <a:p>
            <a:pPr indent="0" lvl="0" marL="0" rtl="0" algn="l">
              <a:spcBef>
                <a:spcPts val="1200"/>
              </a:spcBef>
              <a:spcAft>
                <a:spcPts val="1200"/>
              </a:spcAft>
              <a:buNone/>
            </a:pPr>
            <a:r>
              <a:t/>
            </a:r>
            <a:endParaRPr>
              <a:latin typeface="Comfortaa SemiBold"/>
              <a:ea typeface="Comfortaa SemiBold"/>
              <a:cs typeface="Comfortaa SemiBold"/>
              <a:sym typeface="Comfortaa SemiBold"/>
            </a:endParaRPr>
          </a:p>
        </p:txBody>
      </p:sp>
      <p:pic>
        <p:nvPicPr>
          <p:cNvPr id="123" name="Google Shape;123;p21"/>
          <p:cNvPicPr preferRelativeResize="0"/>
          <p:nvPr/>
        </p:nvPicPr>
        <p:blipFill>
          <a:blip r:embed="rId3">
            <a:alphaModFix/>
          </a:blip>
          <a:stretch>
            <a:fillRect/>
          </a:stretch>
        </p:blipFill>
        <p:spPr>
          <a:xfrm>
            <a:off x="6092050" y="0"/>
            <a:ext cx="305195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